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0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tags/tag42.xml" ContentType="application/vnd.openxmlformats-officedocument.presentationml.tags+xml"/>
  <Override PartName="/ppt/notesSlides/notesSlide2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2"/>
  </p:sldMasterIdLst>
  <p:notesMasterIdLst>
    <p:notesMasterId r:id="rId120"/>
  </p:notesMasterIdLst>
  <p:sldIdLst>
    <p:sldId id="257" r:id="rId3"/>
    <p:sldId id="2147482740" r:id="rId4"/>
    <p:sldId id="2147482461" r:id="rId5"/>
    <p:sldId id="403" r:id="rId6"/>
    <p:sldId id="409" r:id="rId7"/>
    <p:sldId id="2134806077" r:id="rId8"/>
    <p:sldId id="386" r:id="rId9"/>
    <p:sldId id="2134805393" r:id="rId10"/>
    <p:sldId id="503" r:id="rId11"/>
    <p:sldId id="2134805394" r:id="rId12"/>
    <p:sldId id="2134809001" r:id="rId13"/>
    <p:sldId id="2147482590" r:id="rId14"/>
    <p:sldId id="2147482594" r:id="rId15"/>
    <p:sldId id="2147482592" r:id="rId16"/>
    <p:sldId id="2147482595" r:id="rId17"/>
    <p:sldId id="2147482597" r:id="rId18"/>
    <p:sldId id="2147482596" r:id="rId19"/>
    <p:sldId id="599" r:id="rId20"/>
    <p:sldId id="601" r:id="rId21"/>
    <p:sldId id="2147482751" r:id="rId22"/>
    <p:sldId id="2147482752" r:id="rId23"/>
    <p:sldId id="2147482465" r:id="rId24"/>
    <p:sldId id="2147482748" r:id="rId25"/>
    <p:sldId id="2147482463" r:id="rId26"/>
    <p:sldId id="2147482466" r:id="rId27"/>
    <p:sldId id="2134809012" r:id="rId28"/>
    <p:sldId id="2147482755" r:id="rId29"/>
    <p:sldId id="2147482753" r:id="rId30"/>
    <p:sldId id="2147482754" r:id="rId31"/>
    <p:sldId id="2147482750" r:id="rId32"/>
    <p:sldId id="2147482462" r:id="rId33"/>
    <p:sldId id="2147482469" r:id="rId34"/>
    <p:sldId id="2147482467" r:id="rId35"/>
    <p:sldId id="609" r:id="rId36"/>
    <p:sldId id="610" r:id="rId37"/>
    <p:sldId id="2147482483" r:id="rId38"/>
    <p:sldId id="2147482757" r:id="rId39"/>
    <p:sldId id="612" r:id="rId40"/>
    <p:sldId id="2147482484" r:id="rId41"/>
    <p:sldId id="2147482485" r:id="rId42"/>
    <p:sldId id="615" r:id="rId43"/>
    <p:sldId id="2147482486" r:id="rId44"/>
    <p:sldId id="2147482481" r:id="rId45"/>
    <p:sldId id="2147482479" r:id="rId46"/>
    <p:sldId id="2147482478" r:id="rId47"/>
    <p:sldId id="2147482728" r:id="rId48"/>
    <p:sldId id="620" r:id="rId49"/>
    <p:sldId id="2147482494" r:id="rId50"/>
    <p:sldId id="2147482490" r:id="rId51"/>
    <p:sldId id="2147482495" r:id="rId52"/>
    <p:sldId id="2147482729" r:id="rId53"/>
    <p:sldId id="2147482730" r:id="rId54"/>
    <p:sldId id="2147482604" r:id="rId55"/>
    <p:sldId id="2147482605" r:id="rId56"/>
    <p:sldId id="2147482602" r:id="rId57"/>
    <p:sldId id="2147482603" r:id="rId58"/>
    <p:sldId id="2147482606" r:id="rId59"/>
    <p:sldId id="2147482607" r:id="rId60"/>
    <p:sldId id="2147482608" r:id="rId61"/>
    <p:sldId id="2147482609" r:id="rId62"/>
    <p:sldId id="2147482719" r:id="rId63"/>
    <p:sldId id="2147482720" r:id="rId64"/>
    <p:sldId id="2147482733" r:id="rId65"/>
    <p:sldId id="2147482734" r:id="rId66"/>
    <p:sldId id="2147482735" r:id="rId67"/>
    <p:sldId id="2147482736" r:id="rId68"/>
    <p:sldId id="2147482622" r:id="rId69"/>
    <p:sldId id="2147482623" r:id="rId70"/>
    <p:sldId id="2147482624" r:id="rId71"/>
    <p:sldId id="2147482625" r:id="rId72"/>
    <p:sldId id="2147482630" r:id="rId73"/>
    <p:sldId id="2147482631" r:id="rId74"/>
    <p:sldId id="2147482632" r:id="rId75"/>
    <p:sldId id="2147482633" r:id="rId76"/>
    <p:sldId id="2147482634" r:id="rId77"/>
    <p:sldId id="2147482643" r:id="rId78"/>
    <p:sldId id="2147482644" r:id="rId79"/>
    <p:sldId id="2147482645" r:id="rId80"/>
    <p:sldId id="2147482646" r:id="rId81"/>
    <p:sldId id="2147482647" r:id="rId82"/>
    <p:sldId id="2147482758" r:id="rId83"/>
    <p:sldId id="2147482648" r:id="rId84"/>
    <p:sldId id="2147482650" r:id="rId85"/>
    <p:sldId id="2147482651" r:id="rId86"/>
    <p:sldId id="2147482701" r:id="rId87"/>
    <p:sldId id="2147482652" r:id="rId88"/>
    <p:sldId id="2147482653" r:id="rId89"/>
    <p:sldId id="2147482654" r:id="rId90"/>
    <p:sldId id="2147482656" r:id="rId91"/>
    <p:sldId id="2147482662" r:id="rId92"/>
    <p:sldId id="2134805257" r:id="rId93"/>
    <p:sldId id="2147482657" r:id="rId94"/>
    <p:sldId id="2147482742" r:id="rId95"/>
    <p:sldId id="2147482743" r:id="rId96"/>
    <p:sldId id="2147482671" r:id="rId97"/>
    <p:sldId id="2147482497" r:id="rId98"/>
    <p:sldId id="2147482680" r:id="rId99"/>
    <p:sldId id="2147482745" r:id="rId100"/>
    <p:sldId id="2147482685" r:id="rId101"/>
    <p:sldId id="2147482692" r:id="rId102"/>
    <p:sldId id="2147482693" r:id="rId103"/>
    <p:sldId id="2147482694" r:id="rId104"/>
    <p:sldId id="2147482698" r:id="rId105"/>
    <p:sldId id="2147482695" r:id="rId106"/>
    <p:sldId id="2147482699" r:id="rId107"/>
    <p:sldId id="2147482696" r:id="rId108"/>
    <p:sldId id="2147482697" r:id="rId109"/>
    <p:sldId id="2147482566" r:id="rId110"/>
    <p:sldId id="2147482577" r:id="rId111"/>
    <p:sldId id="2147482580" r:id="rId112"/>
    <p:sldId id="2147482581" r:id="rId113"/>
    <p:sldId id="2147482582" r:id="rId114"/>
    <p:sldId id="2147482709" r:id="rId115"/>
    <p:sldId id="2147482583" r:id="rId116"/>
    <p:sldId id="2147482584" r:id="rId117"/>
    <p:sldId id="700" r:id="rId118"/>
    <p:sldId id="701" r:id="rId119"/>
  </p:sldIdLst>
  <p:sldSz cx="13716000" cy="10287000"/>
  <p:notesSz cx="6858000" cy="9144000"/>
  <p:embeddedFontLst>
    <p:embeddedFont>
      <p:font typeface="Amasis MT Pro" panose="02040504050005020304" pitchFamily="18" charset="0"/>
      <p:regular r:id="rId121"/>
      <p:bold r:id="rId122"/>
      <p:italic r:id="rId123"/>
      <p:boldItalic r:id="rId124"/>
    </p:embeddedFont>
    <p:embeddedFont>
      <p:font typeface="Carelia" panose="020B0604020202020204" charset="0"/>
      <p:regular r:id="rId125"/>
    </p:embeddedFont>
    <p:embeddedFont>
      <p:font typeface="Dosis" pitchFamily="2" charset="0"/>
      <p:regular r:id="rId126"/>
      <p:bold r:id="rId127"/>
    </p:embeddedFont>
    <p:embeddedFont>
      <p:font typeface="Microsoft Uighur" panose="02000000000000000000" pitchFamily="2" charset="-78"/>
      <p:regular r:id="rId128"/>
      <p:bold r:id="rId1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68"/>
    <a:srgbClr val="A1413E"/>
    <a:srgbClr val="106585"/>
    <a:srgbClr val="829D4A"/>
    <a:srgbClr val="CA7732"/>
    <a:srgbClr val="FCBF18"/>
    <a:srgbClr val="3D8FA5"/>
    <a:srgbClr val="000000"/>
    <a:srgbClr val="0097B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5226" autoAdjust="0"/>
  </p:normalViewPr>
  <p:slideViewPr>
    <p:cSldViewPr>
      <p:cViewPr varScale="1">
        <p:scale>
          <a:sx n="54" d="100"/>
          <a:sy n="54" d="100"/>
        </p:scale>
        <p:origin x="1478" y="58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579"/>
    </p:cViewPr>
  </p:sorterViewPr>
  <p:notesViewPr>
    <p:cSldViewPr>
      <p:cViewPr>
        <p:scale>
          <a:sx n="80" d="100"/>
          <a:sy n="80" d="100"/>
        </p:scale>
        <p:origin x="2755" y="-4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3.fntdata"/><Relationship Id="rId128" Type="http://schemas.openxmlformats.org/officeDocument/2006/relationships/font" Target="fonts/font8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font" Target="fonts/font4.fntdata"/><Relationship Id="rId129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2.fntdata"/><Relationship Id="rId13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54976A81-8849-4F35-8359-AD67C3A6D20C}" type="datetimeFigureOut">
              <a:rPr lang="fr-MA" smtClean="0"/>
              <a:pPr/>
              <a:t>16/09/2025</a:t>
            </a:fld>
            <a:endParaRPr lang="fr-M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M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BA0AE87F-B08A-4342-80EC-80A3A2B8D41A}" type="slidenum">
              <a:rPr lang="fr-MA" smtClean="0"/>
              <a:pPr/>
              <a:t>‹N°›</a:t>
            </a:fld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79087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FD568-D6C4-ECAA-9641-4C213D3A7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7EDD622-784F-E8F7-19F0-724E73B31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46B34CB-803B-E633-C570-9EFA021E0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E9B488-6728-1477-D8EE-E6D4BD2C8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168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E184D-6BED-B160-BDCA-5047B199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CC5A62-AFFF-ECF2-FBDD-45F6A8927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751456-88A8-1175-D469-B4A0C5207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3ED9E4-EF62-9643-D961-274A0CE5E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7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5898-E3A0-9F96-ADB8-1CBCA236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3C3DEAF-E85F-7ABB-22AD-F149C37EC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60C3D88-E7A4-8C18-D3FE-8E3962E8E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3451D3-4C72-D062-2D27-FD5B64456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77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5752A-396C-9F91-0C33-E5AB08A1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BCB0BE-3B96-57CD-47BD-EB3F13258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B9E79B-896A-F4EC-2C21-508B43993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D1A34F-F062-1686-7CF3-4B0A4EE96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37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BEDCA-A8AB-77EF-5B57-951B4529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71A95C-F995-F10D-1A9D-FB7346E40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2ABF02-1BBC-EBFD-6EA4-531045AF2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3E273B-BC45-1D19-D108-CE114310B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363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AFF21-B47F-A94A-B9B6-DA0103C1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0998ED-3193-F19B-139E-0821AA4A0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A2BAE72-06DF-9F73-8439-E025D1F47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B66EC7-2EDE-3A13-A020-EA2EF5667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58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D93C-3573-1AEB-5F26-86CBCBB70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858BDF-5FB6-5A32-39F9-63BA11D4E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1DF38D-802D-AF8D-DA92-49EF7ADBF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41A861-D683-0529-6284-ABDBC206C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37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D70-9B5A-1174-EA39-FF6DB66F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972709-0C9A-2CD1-3E97-31118B607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BC3C5D-12A8-B9AB-A61C-AC6FD6D4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72BE60-EB94-2CB6-9F4F-69A402A8F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879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E1AAE-6D10-B837-B67C-5A0E0AE91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5DE2BC4-70C3-42D3-AEDA-35EA5A1F1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65E54AD-F855-5997-8109-9DCF9D4CF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1B32-7D8B-AF4C-76F6-06CA199A4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83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0FA84-F9CE-0BBB-9113-9F2D35D77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5E28BA-8DEA-D9E7-6495-C40B2BB86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CC3699-092E-D34D-0616-05FA9445B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588637-765E-65AC-1946-49C3C0CCE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861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E141-9B33-0B0E-3563-1BD44BAB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956D45-5D2D-96D5-A00B-9126F46AE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22A409-C6E9-9481-D2A3-8FA1F8A6B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AA340B-E07A-12C4-CC40-1207918C9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775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D7F6A-691B-764E-89FE-E86DB6912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0B235E-33D9-48BA-027D-56B348252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5F7C50-467B-5FCE-9573-876C306A7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B76F37-7EB0-986C-BBD2-83A09C79F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99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813A1-A2C8-D19B-BF96-984175AFD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BCB1E1-B62F-81F9-2499-B0026E91DD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C93DA30-3731-01B4-B718-70544C4B4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0CC92E-0AFF-1544-78FC-8EBC35CF7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860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450D-ED69-56A2-A2EC-6727BCE0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CE988B5-DEDD-EA8F-BB87-08586D7AD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E36BE9-2C70-B8A5-DB07-5BC47F68C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07B-BE24-7233-C55C-DC3D5B525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616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B5594-905B-D3F3-DED0-52E38540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F4A8CC-BFB4-5CB5-0C05-6310BF1B9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2AF215-B889-61A1-5CE5-2DA3D640A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84C43-7E33-7583-1EFC-3DDEF3E2D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110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772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EEB8-4185-F26D-DEDF-B26161AC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584B2E-1F22-9478-08AE-50BD4AAC5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098455-D606-3629-9E39-23E55B883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0EDED3-9804-87D5-7FBC-3E1F94279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73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1C09-604A-C893-93FB-B00334B2E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49F437-2174-CF67-0C9D-2ED12E1B9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F294E-E4D9-7DA7-77A5-57D3AECFD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1A1E48-FE37-7994-37E7-ACE8CAE34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75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F4FB-FFC0-A356-13B7-A824A9B4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484D5F-CCA4-2FF3-3D10-95D42101A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938123-695C-A04C-2DA0-C9CCB2CAD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5E3EF-8982-C02F-985D-C9948C253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57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9A12A-70C1-C771-8A00-D2470CBD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90FDEAC-CA15-7EC2-3F37-7BBBF8EDF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ABA7A0-8BE9-E749-E350-8A1F9DEB7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89BF67-9BD8-9B12-F258-D77435887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56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BE76C-D83C-9230-D9B8-F1FDA216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68C743-0F41-3410-A21F-1B3F14EAE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6712F1B-F2BD-0723-7ECE-63723B8E1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1ECA68-E64A-09A6-6214-F250CE4E3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01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8451-514A-6D1D-8B0F-634C2D77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6163BE-6570-CAF3-233D-DBE0AF5A2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C9E892-7733-568A-60A8-C11346E4F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E646B4-C1A4-2C8D-87DB-109040CB4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43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1AF0-FF92-8450-4A6D-E2A22FD8C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DBB137E-DE62-85E7-E376-FDCD2E90B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655669-C2DC-D86D-2BEA-8CE1F91A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9A024F-2729-6FAB-D412-5919A13B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02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A14E1-C004-5221-FD9B-46F5B2188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330DC26-8429-BF00-A9CE-10FE717EE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7B23122-ED75-E101-138E-5CF78335D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8F30A98-BCE1-0039-1B4A-D2061BCB1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01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1CFEF-535B-BAC5-67DD-56BBFDFF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F86A24-7AE2-15CB-AAA5-36D3D1AEC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3E1518-25FE-04F1-77B1-339D8163C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BFB7A5-C576-08A2-D0DD-20A6F2C05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62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A62FF-C703-445B-FE5A-1019244C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9570FA-05B6-6046-5719-73E41FC9E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BCE370-2790-D1B4-7EBD-88CF524B9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7C8665-AAFE-13DB-76F3-EC458CE5B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46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3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3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0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29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51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5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00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9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9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5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1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1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5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73055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435105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5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Dosis" pitchFamily="2" charset="0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osis" pitchFamily="2" charset="0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Dosis" pitchFamily="2" charset="0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Dosis" pitchFamily="2" charset="0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9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66.png"/><Relationship Id="rId5" Type="http://schemas.openxmlformats.org/officeDocument/2006/relationships/image" Target="../media/image28.jpeg"/><Relationship Id="rId4" Type="http://schemas.openxmlformats.org/officeDocument/2006/relationships/image" Target="../media/image35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5" Type="http://schemas.openxmlformats.org/officeDocument/2006/relationships/image" Target="../media/image64.png"/><Relationship Id="rId4" Type="http://schemas.openxmlformats.org/officeDocument/2006/relationships/image" Target="../media/image35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68.png"/><Relationship Id="rId4" Type="http://schemas.openxmlformats.org/officeDocument/2006/relationships/image" Target="../media/image35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7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7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sv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10.svg"/><Relationship Id="rId9" Type="http://schemas.openxmlformats.org/officeDocument/2006/relationships/image" Target="../media/image5.png"/><Relationship Id="rId14" Type="http://schemas.openxmlformats.org/officeDocument/2006/relationships/image" Target="../media/image7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5.sv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6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5.png"/><Relationship Id="rId5" Type="http://schemas.openxmlformats.org/officeDocument/2006/relationships/tags" Target="../tags/tag5.xml"/><Relationship Id="rId10" Type="http://schemas.openxmlformats.org/officeDocument/2006/relationships/image" Target="../media/image4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42.png"/><Relationship Id="rId5" Type="http://schemas.openxmlformats.org/officeDocument/2006/relationships/image" Target="../media/image23.png"/><Relationship Id="rId4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3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3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7.png"/><Relationship Id="rId3" Type="http://schemas.openxmlformats.org/officeDocument/2006/relationships/tags" Target="../tags/tag11.xml"/><Relationship Id="rId21" Type="http://schemas.openxmlformats.org/officeDocument/2006/relationships/image" Target="../media/image20.png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tags" Target="../tags/tag10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.svg"/><Relationship Id="rId5" Type="http://schemas.openxmlformats.org/officeDocument/2006/relationships/tags" Target="../tags/tag13.xml"/><Relationship Id="rId15" Type="http://schemas.openxmlformats.org/officeDocument/2006/relationships/image" Target="../media/image6.svg"/><Relationship Id="rId10" Type="http://schemas.openxmlformats.org/officeDocument/2006/relationships/image" Target="../media/image11.png"/><Relationship Id="rId19" Type="http://schemas.openxmlformats.org/officeDocument/2006/relationships/image" Target="../media/image18.png"/><Relationship Id="rId4" Type="http://schemas.openxmlformats.org/officeDocument/2006/relationships/tags" Target="../tags/tag12.xml"/><Relationship Id="rId9" Type="http://schemas.openxmlformats.org/officeDocument/2006/relationships/image" Target="../media/image10.svg"/><Relationship Id="rId1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24.png"/><Relationship Id="rId11" Type="http://schemas.openxmlformats.org/officeDocument/2006/relationships/image" Target="../media/image44.png"/><Relationship Id="rId5" Type="http://schemas.openxmlformats.org/officeDocument/2006/relationships/image" Target="../media/image35.sv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5.sv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sv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1.png"/><Relationship Id="rId18" Type="http://schemas.openxmlformats.org/officeDocument/2006/relationships/image" Target="../media/image6.svg"/><Relationship Id="rId26" Type="http://schemas.openxmlformats.org/officeDocument/2006/relationships/image" Target="../media/image28.jpeg"/><Relationship Id="rId3" Type="http://schemas.openxmlformats.org/officeDocument/2006/relationships/tags" Target="../tags/tag16.xml"/><Relationship Id="rId21" Type="http://schemas.openxmlformats.org/officeDocument/2006/relationships/image" Target="../media/image23.png"/><Relationship Id="rId7" Type="http://schemas.openxmlformats.org/officeDocument/2006/relationships/tags" Target="../tags/tag20.xml"/><Relationship Id="rId12" Type="http://schemas.openxmlformats.org/officeDocument/2006/relationships/image" Target="../media/image10.svg"/><Relationship Id="rId17" Type="http://schemas.openxmlformats.org/officeDocument/2006/relationships/image" Target="../media/image5.png"/><Relationship Id="rId25" Type="http://schemas.openxmlformats.org/officeDocument/2006/relationships/image" Target="../media/image27.png"/><Relationship Id="rId2" Type="http://schemas.openxmlformats.org/officeDocument/2006/relationships/tags" Target="../tags/tag15.xml"/><Relationship Id="rId16" Type="http://schemas.openxmlformats.org/officeDocument/2006/relationships/image" Target="../media/image14.svg"/><Relationship Id="rId20" Type="http://schemas.openxmlformats.org/officeDocument/2006/relationships/image" Target="../media/image22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9.png"/><Relationship Id="rId24" Type="http://schemas.openxmlformats.org/officeDocument/2006/relationships/image" Target="../media/image26.png"/><Relationship Id="rId5" Type="http://schemas.openxmlformats.org/officeDocument/2006/relationships/tags" Target="../tags/tag18.xml"/><Relationship Id="rId15" Type="http://schemas.openxmlformats.org/officeDocument/2006/relationships/image" Target="../media/image13.png"/><Relationship Id="rId23" Type="http://schemas.openxmlformats.org/officeDocument/2006/relationships/image" Target="../media/image25.jpe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1.jpeg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2.svg"/><Relationship Id="rId22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2.png"/><Relationship Id="rId3" Type="http://schemas.openxmlformats.org/officeDocument/2006/relationships/tags" Target="../tags/tag24.xml"/><Relationship Id="rId7" Type="http://schemas.openxmlformats.org/officeDocument/2006/relationships/image" Target="../media/image9.png"/><Relationship Id="rId12" Type="http://schemas.microsoft.com/office/2007/relationships/hdphoto" Target="../media/hdphoto1.wdp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.jpeg"/><Relationship Id="rId11" Type="http://schemas.openxmlformats.org/officeDocument/2006/relationships/image" Target="../media/image3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0.svg"/><Relationship Id="rId4" Type="http://schemas.openxmlformats.org/officeDocument/2006/relationships/tags" Target="../tags/tag25.xm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3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52.png"/><Relationship Id="rId5" Type="http://schemas.openxmlformats.org/officeDocument/2006/relationships/image" Target="../media/image23.png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52.png"/><Relationship Id="rId5" Type="http://schemas.openxmlformats.org/officeDocument/2006/relationships/image" Target="../media/image24.png"/><Relationship Id="rId4" Type="http://schemas.openxmlformats.org/officeDocument/2006/relationships/image" Target="../media/image35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51.jpeg"/><Relationship Id="rId4" Type="http://schemas.openxmlformats.org/officeDocument/2006/relationships/image" Target="../media/image35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image" Target="../media/image51.jpeg"/><Relationship Id="rId4" Type="http://schemas.openxmlformats.org/officeDocument/2006/relationships/image" Target="../media/image3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51.jpeg"/><Relationship Id="rId4" Type="http://schemas.openxmlformats.org/officeDocument/2006/relationships/image" Target="../media/image35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5" Type="http://schemas.openxmlformats.org/officeDocument/2006/relationships/image" Target="../media/image51.jpeg"/><Relationship Id="rId4" Type="http://schemas.openxmlformats.org/officeDocument/2006/relationships/image" Target="../media/image35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image" Target="../media/image53.jpg"/><Relationship Id="rId5" Type="http://schemas.openxmlformats.org/officeDocument/2006/relationships/image" Target="../media/image51.jpeg"/><Relationship Id="rId4" Type="http://schemas.openxmlformats.org/officeDocument/2006/relationships/image" Target="../media/image35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54.png"/><Relationship Id="rId5" Type="http://schemas.openxmlformats.org/officeDocument/2006/relationships/image" Target="../media/image24.png"/><Relationship Id="rId4" Type="http://schemas.openxmlformats.org/officeDocument/2006/relationships/image" Target="../media/image35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sv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image" Target="../media/image35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2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5" Type="http://schemas.openxmlformats.org/officeDocument/2006/relationships/image" Target="../media/image5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6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60.png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34.png"/><Relationship Id="rId5" Type="http://schemas.openxmlformats.org/officeDocument/2006/relationships/image" Target="../media/image62.png"/><Relationship Id="rId4" Type="http://schemas.openxmlformats.org/officeDocument/2006/relationships/image" Target="../media/image61.svg"/><Relationship Id="rId9" Type="http://schemas.openxmlformats.org/officeDocument/2006/relationships/image" Target="../media/image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3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78DEA8EF-E746-A63E-76B4-9205D5002C8C}"/>
              </a:ext>
            </a:extLst>
          </p:cNvPr>
          <p:cNvSpPr txBox="1"/>
          <p:nvPr/>
        </p:nvSpPr>
        <p:spPr>
          <a:xfrm>
            <a:off x="4229967" y="8983069"/>
            <a:ext cx="603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34"/>
            <a:r>
              <a:rPr lang="fr-MA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Version expérimentale pour les Ecoles Pionnières. </a:t>
            </a:r>
          </a:p>
          <a:p>
            <a:pPr algn="ctr" defTabSz="685834"/>
            <a:r>
              <a:rPr lang="fr-MA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Non définitive. En cours d’amélioration.  </a:t>
            </a:r>
          </a:p>
        </p:txBody>
      </p:sp>
      <p:pic>
        <p:nvPicPr>
          <p:cNvPr id="2050" name="Picture 2" descr="الصفحة الرئيسية">
            <a:extLst>
              <a:ext uri="{FF2B5EF4-FFF2-40B4-BE49-F238E27FC236}">
                <a16:creationId xmlns:a16="http://schemas.microsoft.com/office/drawing/2014/main" id="{6639833F-3EB5-41FA-6625-3CC8E815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10" y="657600"/>
            <a:ext cx="9999580" cy="13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Une image contenant habits, dessin humoristique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E43464E7-F1F8-7B39-5268-D18D03FFB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048" y="7176642"/>
            <a:ext cx="2613842" cy="298947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A8A487F-3B77-8385-DFDC-173020744A1B}"/>
              </a:ext>
            </a:extLst>
          </p:cNvPr>
          <p:cNvGrpSpPr/>
          <p:nvPr/>
        </p:nvGrpSpPr>
        <p:grpSpPr>
          <a:xfrm>
            <a:off x="309197" y="2071051"/>
            <a:ext cx="2448861" cy="2034926"/>
            <a:chOff x="7058682" y="1822095"/>
            <a:chExt cx="1632647" cy="1356678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460C580-D4B9-C968-445E-DCB9AEC41F93}"/>
                </a:ext>
              </a:extLst>
            </p:cNvPr>
            <p:cNvGrpSpPr/>
            <p:nvPr/>
          </p:nvGrpSpPr>
          <p:grpSpPr>
            <a:xfrm flipH="1">
              <a:off x="7177560" y="1822095"/>
              <a:ext cx="1394889" cy="1356678"/>
              <a:chOff x="104413" y="285341"/>
              <a:chExt cx="2111435" cy="2053595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A8CBCC8-F004-2E29-3F9D-E0DA6D1F7FD6}"/>
                  </a:ext>
                </a:extLst>
              </p:cNvPr>
              <p:cNvSpPr txBox="1"/>
              <p:nvPr/>
            </p:nvSpPr>
            <p:spPr>
              <a:xfrm rot="19636752">
                <a:off x="104413" y="536954"/>
                <a:ext cx="2052844" cy="144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المقاعد</a:t>
                </a:r>
              </a:p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محدودة</a:t>
                </a:r>
                <a:endParaRPr lang="ar-MA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 Massir Ballpoint" panose="00000100000000000000" pitchFamily="2" charset="-78"/>
                  <a:cs typeface="Boahmed Alhour" pitchFamily="2" charset="-78"/>
                </a:endParaRPr>
              </a:p>
            </p:txBody>
          </p:sp>
          <p:grpSp>
            <p:nvGrpSpPr>
              <p:cNvPr id="15" name="Graphique 72">
                <a:extLst>
                  <a:ext uri="{FF2B5EF4-FFF2-40B4-BE49-F238E27FC236}">
                    <a16:creationId xmlns:a16="http://schemas.microsoft.com/office/drawing/2014/main" id="{145961DC-4DEA-A4A4-1A97-432DAD9CBF9F}"/>
                  </a:ext>
                </a:extLst>
              </p:cNvPr>
              <p:cNvGrpSpPr/>
              <p:nvPr/>
            </p:nvGrpSpPr>
            <p:grpSpPr>
              <a:xfrm>
                <a:off x="157531" y="285341"/>
                <a:ext cx="2058317" cy="2053595"/>
                <a:chOff x="157531" y="285341"/>
                <a:chExt cx="2058317" cy="2053595"/>
              </a:xfrm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6B9A1F3B-752A-FBF0-9959-D6455DEF4AC1}"/>
                    </a:ext>
                  </a:extLst>
                </p:cNvPr>
                <p:cNvSpPr/>
                <p:nvPr/>
              </p:nvSpPr>
              <p:spPr>
                <a:xfrm>
                  <a:off x="157531" y="285341"/>
                  <a:ext cx="2058317" cy="2053595"/>
                </a:xfrm>
                <a:custGeom>
                  <a:avLst/>
                  <a:gdLst>
                    <a:gd name="connsiteX0" fmla="*/ 1980901 w 2058317"/>
                    <a:gd name="connsiteY0" fmla="*/ 1385151 h 2053595"/>
                    <a:gd name="connsiteX1" fmla="*/ 2008670 w 2058317"/>
                    <a:gd name="connsiteY1" fmla="*/ 1343789 h 2053595"/>
                    <a:gd name="connsiteX2" fmla="*/ 2009059 w 2058317"/>
                    <a:gd name="connsiteY2" fmla="*/ 1343401 h 2053595"/>
                    <a:gd name="connsiteX3" fmla="*/ 2057217 w 2058317"/>
                    <a:gd name="connsiteY3" fmla="*/ 980854 h 2053595"/>
                    <a:gd name="connsiteX4" fmla="*/ 1070165 w 2058317"/>
                    <a:gd name="connsiteY4" fmla="*/ 792 h 2053595"/>
                    <a:gd name="connsiteX5" fmla="*/ 0 w 2058317"/>
                    <a:gd name="connsiteY5" fmla="*/ 1029206 h 2053595"/>
                    <a:gd name="connsiteX6" fmla="*/ 925301 w 2058317"/>
                    <a:gd name="connsiteY6" fmla="*/ 2052960 h 2053595"/>
                    <a:gd name="connsiteX7" fmla="*/ 1003170 w 2058317"/>
                    <a:gd name="connsiteY7" fmla="*/ 2035289 h 2053595"/>
                    <a:gd name="connsiteX8" fmla="*/ 1980707 w 2058317"/>
                    <a:gd name="connsiteY8" fmla="*/ 1385928 h 2053595"/>
                    <a:gd name="connsiteX9" fmla="*/ 1980901 w 2058317"/>
                    <a:gd name="connsiteY9" fmla="*/ 1385151 h 205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8317" h="2053595">
                      <a:moveTo>
                        <a:pt x="1980901" y="1385151"/>
                      </a:moveTo>
                      <a:cubicBezTo>
                        <a:pt x="1991388" y="1372140"/>
                        <a:pt x="1997019" y="1356023"/>
                        <a:pt x="2008670" y="1343789"/>
                      </a:cubicBezTo>
                      <a:cubicBezTo>
                        <a:pt x="2008864" y="1343595"/>
                        <a:pt x="2009059" y="1343595"/>
                        <a:pt x="2009059" y="1343401"/>
                      </a:cubicBezTo>
                      <a:cubicBezTo>
                        <a:pt x="2045566" y="1229801"/>
                        <a:pt x="2063043" y="1107852"/>
                        <a:pt x="2057217" y="980854"/>
                      </a:cubicBezTo>
                      <a:cubicBezTo>
                        <a:pt x="2032944" y="450529"/>
                        <a:pt x="1600489" y="21376"/>
                        <a:pt x="1070165" y="792"/>
                      </a:cubicBezTo>
                      <a:cubicBezTo>
                        <a:pt x="483137" y="-21928"/>
                        <a:pt x="0" y="447228"/>
                        <a:pt x="0" y="1029206"/>
                      </a:cubicBezTo>
                      <a:cubicBezTo>
                        <a:pt x="0" y="1562444"/>
                        <a:pt x="405657" y="2000918"/>
                        <a:pt x="925301" y="2052960"/>
                      </a:cubicBezTo>
                      <a:cubicBezTo>
                        <a:pt x="952487" y="2055679"/>
                        <a:pt x="979868" y="2049659"/>
                        <a:pt x="1003170" y="2035289"/>
                      </a:cubicBezTo>
                      <a:cubicBezTo>
                        <a:pt x="1171142" y="1931593"/>
                        <a:pt x="1853709" y="1481273"/>
                        <a:pt x="1980707" y="1385928"/>
                      </a:cubicBezTo>
                      <a:cubicBezTo>
                        <a:pt x="1980707" y="1385733"/>
                        <a:pt x="1980707" y="1385345"/>
                        <a:pt x="1980901" y="1385151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38A4B4"/>
                    </a:gs>
                    <a:gs pos="0">
                      <a:srgbClr val="70B1B6"/>
                    </a:gs>
                    <a:gs pos="100000">
                      <a:srgbClr val="0097B2"/>
                    </a:gs>
                  </a:gsLst>
                  <a:lin ang="5400000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C9C25DFD-A469-9CBE-3554-A9EE095CEEAE}"/>
                    </a:ext>
                  </a:extLst>
                </p:cNvPr>
                <p:cNvSpPr/>
                <p:nvPr/>
              </p:nvSpPr>
              <p:spPr>
                <a:xfrm>
                  <a:off x="930202" y="1608353"/>
                  <a:ext cx="1239495" cy="722809"/>
                </a:xfrm>
                <a:custGeom>
                  <a:avLst/>
                  <a:gdLst>
                    <a:gd name="connsiteX0" fmla="*/ 1239496 w 1239495"/>
                    <a:gd name="connsiteY0" fmla="*/ 0 h 722809"/>
                    <a:gd name="connsiteX1" fmla="*/ 1149587 w 1239495"/>
                    <a:gd name="connsiteY1" fmla="*/ 36313 h 722809"/>
                    <a:gd name="connsiteX2" fmla="*/ 1039871 w 1239495"/>
                    <a:gd name="connsiteY2" fmla="*/ 41168 h 722809"/>
                    <a:gd name="connsiteX3" fmla="*/ 822382 w 1239495"/>
                    <a:gd name="connsiteY3" fmla="*/ 88549 h 722809"/>
                    <a:gd name="connsiteX4" fmla="*/ 624894 w 1239495"/>
                    <a:gd name="connsiteY4" fmla="*/ 179235 h 722809"/>
                    <a:gd name="connsiteX5" fmla="*/ 452456 w 1239495"/>
                    <a:gd name="connsiteY5" fmla="*/ 307786 h 722809"/>
                    <a:gd name="connsiteX6" fmla="*/ 310505 w 1239495"/>
                    <a:gd name="connsiteY6" fmla="*/ 468961 h 722809"/>
                    <a:gd name="connsiteX7" fmla="*/ 218849 w 1239495"/>
                    <a:gd name="connsiteY7" fmla="*/ 625671 h 722809"/>
                    <a:gd name="connsiteX8" fmla="*/ 166612 w 1239495"/>
                    <a:gd name="connsiteY8" fmla="*/ 677130 h 722809"/>
                    <a:gd name="connsiteX9" fmla="*/ 0 w 1239495"/>
                    <a:gd name="connsiteY9" fmla="*/ 692471 h 722809"/>
                    <a:gd name="connsiteX10" fmla="*/ 179429 w 1239495"/>
                    <a:gd name="connsiteY10" fmla="*/ 721599 h 722809"/>
                    <a:gd name="connsiteX11" fmla="*/ 788982 w 1239495"/>
                    <a:gd name="connsiteY11" fmla="*/ 407598 h 722809"/>
                    <a:gd name="connsiteX12" fmla="*/ 1166093 w 1239495"/>
                    <a:gd name="connsiteY12" fmla="*/ 99424 h 722809"/>
                    <a:gd name="connsiteX13" fmla="*/ 1199687 w 1239495"/>
                    <a:gd name="connsiteY13" fmla="*/ 66218 h 722809"/>
                    <a:gd name="connsiteX14" fmla="*/ 1239496 w 1239495"/>
                    <a:gd name="connsiteY14" fmla="*/ 0 h 72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39495" h="722809">
                      <a:moveTo>
                        <a:pt x="1239496" y="0"/>
                      </a:moveTo>
                      <a:cubicBezTo>
                        <a:pt x="1220077" y="32818"/>
                        <a:pt x="1182016" y="36895"/>
                        <a:pt x="1149587" y="36313"/>
                      </a:cubicBezTo>
                      <a:cubicBezTo>
                        <a:pt x="1112886" y="35730"/>
                        <a:pt x="1076379" y="37284"/>
                        <a:pt x="1039871" y="41168"/>
                      </a:cubicBezTo>
                      <a:cubicBezTo>
                        <a:pt x="965886" y="48935"/>
                        <a:pt x="892872" y="64858"/>
                        <a:pt x="822382" y="88549"/>
                      </a:cubicBezTo>
                      <a:cubicBezTo>
                        <a:pt x="753640" y="111658"/>
                        <a:pt x="687228" y="142145"/>
                        <a:pt x="624894" y="179235"/>
                      </a:cubicBezTo>
                      <a:cubicBezTo>
                        <a:pt x="563142" y="215936"/>
                        <a:pt x="505274" y="259045"/>
                        <a:pt x="452456" y="307786"/>
                      </a:cubicBezTo>
                      <a:cubicBezTo>
                        <a:pt x="399831" y="356333"/>
                        <a:pt x="352061" y="410511"/>
                        <a:pt x="310505" y="468961"/>
                      </a:cubicBezTo>
                      <a:cubicBezTo>
                        <a:pt x="275357" y="518285"/>
                        <a:pt x="244676" y="570910"/>
                        <a:pt x="218849" y="625671"/>
                      </a:cubicBezTo>
                      <a:cubicBezTo>
                        <a:pt x="210693" y="642759"/>
                        <a:pt x="186031" y="665867"/>
                        <a:pt x="166612" y="677130"/>
                      </a:cubicBezTo>
                      <a:cubicBezTo>
                        <a:pt x="84471" y="724900"/>
                        <a:pt x="41168" y="698879"/>
                        <a:pt x="0" y="692471"/>
                      </a:cubicBezTo>
                      <a:cubicBezTo>
                        <a:pt x="108745" y="731891"/>
                        <a:pt x="179429" y="721599"/>
                        <a:pt x="179429" y="721599"/>
                      </a:cubicBezTo>
                      <a:cubicBezTo>
                        <a:pt x="285649" y="714996"/>
                        <a:pt x="563531" y="561200"/>
                        <a:pt x="788982" y="407598"/>
                      </a:cubicBezTo>
                      <a:cubicBezTo>
                        <a:pt x="940642" y="304291"/>
                        <a:pt x="1065310" y="197488"/>
                        <a:pt x="1166093" y="99424"/>
                      </a:cubicBezTo>
                      <a:cubicBezTo>
                        <a:pt x="1179686" y="87384"/>
                        <a:pt x="1190560" y="76315"/>
                        <a:pt x="1199687" y="66218"/>
                      </a:cubicBezTo>
                      <a:cubicBezTo>
                        <a:pt x="1225708" y="37672"/>
                        <a:pt x="1239496" y="0"/>
                        <a:pt x="12394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5664"/>
                    </a:gs>
                    <a:gs pos="99350">
                      <a:srgbClr val="0097B2"/>
                    </a:gs>
                  </a:gsLst>
                  <a:lin ang="14501957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383804D-9AAC-685D-D1B3-CAD3D653628C}"/>
                </a:ext>
              </a:extLst>
            </p:cNvPr>
            <p:cNvSpPr txBox="1"/>
            <p:nvPr/>
          </p:nvSpPr>
          <p:spPr>
            <a:xfrm>
              <a:off x="7058682" y="2017904"/>
              <a:ext cx="1632647" cy="430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Niveau </a:t>
              </a:r>
              <a:endParaRPr lang="ar-MA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5902161-2900-3E74-B476-65B1CF4CC5CE}"/>
                </a:ext>
              </a:extLst>
            </p:cNvPr>
            <p:cNvSpPr txBox="1"/>
            <p:nvPr/>
          </p:nvSpPr>
          <p:spPr>
            <a:xfrm>
              <a:off x="7177562" y="2300370"/>
              <a:ext cx="1359797" cy="6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</a:t>
              </a:r>
              <a:endParaRPr lang="ar-MA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08151E5-9591-CD10-0BCF-6A8418BE9A48}"/>
              </a:ext>
            </a:extLst>
          </p:cNvPr>
          <p:cNvGrpSpPr/>
          <p:nvPr/>
        </p:nvGrpSpPr>
        <p:grpSpPr>
          <a:xfrm flipH="1">
            <a:off x="646673" y="3194753"/>
            <a:ext cx="13445780" cy="4048839"/>
            <a:chOff x="1735047" y="3428004"/>
            <a:chExt cx="13445780" cy="4048839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3EEEA4ED-59E6-9DA8-C67B-A58411BD95C2}"/>
                </a:ext>
              </a:extLst>
            </p:cNvPr>
            <p:cNvSpPr txBox="1"/>
            <p:nvPr/>
          </p:nvSpPr>
          <p:spPr>
            <a:xfrm>
              <a:off x="1735047" y="3428004"/>
              <a:ext cx="1344578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6000" b="1" dirty="0">
                  <a:solidFill>
                    <a:srgbClr val="215968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Programme de remédiation  intensive </a:t>
              </a:r>
            </a:p>
            <a:p>
              <a:pPr algn="ctr"/>
              <a:r>
                <a:rPr lang="fr-FR" sz="6000" b="1" dirty="0">
                  <a:solidFill>
                    <a:srgbClr val="215968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- Français -</a:t>
              </a:r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970D0184-F513-292F-1EFD-1C8C4A36C3F3}"/>
                </a:ext>
              </a:extLst>
            </p:cNvPr>
            <p:cNvGrpSpPr/>
            <p:nvPr/>
          </p:nvGrpSpPr>
          <p:grpSpPr>
            <a:xfrm>
              <a:off x="5714583" y="5268994"/>
              <a:ext cx="5167181" cy="2207849"/>
              <a:chOff x="6114983" y="4777723"/>
              <a:chExt cx="5167181" cy="2207849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C74E3043-FD94-1D52-E70A-88E0F2DBC585}"/>
                  </a:ext>
                </a:extLst>
              </p:cNvPr>
              <p:cNvGrpSpPr/>
              <p:nvPr/>
            </p:nvGrpSpPr>
            <p:grpSpPr>
              <a:xfrm>
                <a:off x="6114983" y="4777723"/>
                <a:ext cx="3982166" cy="2207849"/>
                <a:chOff x="4076430" y="3703910"/>
                <a:chExt cx="2654897" cy="1471965"/>
              </a:xfrm>
            </p:grpSpPr>
            <p:grpSp>
              <p:nvGrpSpPr>
                <p:cNvPr id="26" name="Groupe 25">
                  <a:extLst>
                    <a:ext uri="{FF2B5EF4-FFF2-40B4-BE49-F238E27FC236}">
                      <a16:creationId xmlns:a16="http://schemas.microsoft.com/office/drawing/2014/main" id="{C232970A-B1CC-06CD-191F-0B8D058A2426}"/>
                    </a:ext>
                  </a:extLst>
                </p:cNvPr>
                <p:cNvGrpSpPr/>
                <p:nvPr/>
              </p:nvGrpSpPr>
              <p:grpSpPr>
                <a:xfrm flipH="1">
                  <a:off x="4076430" y="3703910"/>
                  <a:ext cx="2654897" cy="1471965"/>
                  <a:chOff x="1305583" y="3824997"/>
                  <a:chExt cx="2933140" cy="1471965"/>
                </a:xfrm>
              </p:grpSpPr>
              <p:sp>
                <p:nvSpPr>
                  <p:cNvPr id="29" name="Forme libre : forme 28">
                    <a:extLst>
                      <a:ext uri="{FF2B5EF4-FFF2-40B4-BE49-F238E27FC236}">
                        <a16:creationId xmlns:a16="http://schemas.microsoft.com/office/drawing/2014/main" id="{D6989228-685F-AB81-75FB-2B6922E0FD1C}"/>
                      </a:ext>
                    </a:extLst>
                  </p:cNvPr>
                  <p:cNvSpPr/>
                  <p:nvPr/>
                </p:nvSpPr>
                <p:spPr>
                  <a:xfrm rot="21338648" flipV="1">
                    <a:off x="1492708" y="4416347"/>
                    <a:ext cx="2746015" cy="880615"/>
                  </a:xfrm>
                  <a:custGeom>
                    <a:avLst/>
                    <a:gdLst>
                      <a:gd name="connsiteX0" fmla="*/ 138545 w 2969491"/>
                      <a:gd name="connsiteY0" fmla="*/ 124691 h 651164"/>
                      <a:gd name="connsiteX1" fmla="*/ 2706255 w 2969491"/>
                      <a:gd name="connsiteY1" fmla="*/ 0 h 651164"/>
                      <a:gd name="connsiteX2" fmla="*/ 2890982 w 2969491"/>
                      <a:gd name="connsiteY2" fmla="*/ 78509 h 651164"/>
                      <a:gd name="connsiteX3" fmla="*/ 2969491 w 2969491"/>
                      <a:gd name="connsiteY3" fmla="*/ 258618 h 651164"/>
                      <a:gd name="connsiteX4" fmla="*/ 2872509 w 2969491"/>
                      <a:gd name="connsiteY4" fmla="*/ 378691 h 651164"/>
                      <a:gd name="connsiteX5" fmla="*/ 170873 w 2969491"/>
                      <a:gd name="connsiteY5" fmla="*/ 651164 h 651164"/>
                      <a:gd name="connsiteX6" fmla="*/ 9236 w 2969491"/>
                      <a:gd name="connsiteY6" fmla="*/ 531091 h 651164"/>
                      <a:gd name="connsiteX7" fmla="*/ 0 w 2969491"/>
                      <a:gd name="connsiteY7" fmla="*/ 207818 h 651164"/>
                      <a:gd name="connsiteX8" fmla="*/ 138545 w 2969491"/>
                      <a:gd name="connsiteY8" fmla="*/ 124691 h 651164"/>
                      <a:gd name="connsiteX0" fmla="*/ 138545 w 2969491"/>
                      <a:gd name="connsiteY0" fmla="*/ 124691 h 651164"/>
                      <a:gd name="connsiteX1" fmla="*/ 2706255 w 2969491"/>
                      <a:gd name="connsiteY1" fmla="*/ 0 h 651164"/>
                      <a:gd name="connsiteX2" fmla="*/ 2890982 w 2969491"/>
                      <a:gd name="connsiteY2" fmla="*/ 78509 h 651164"/>
                      <a:gd name="connsiteX3" fmla="*/ 2969491 w 2969491"/>
                      <a:gd name="connsiteY3" fmla="*/ 258618 h 651164"/>
                      <a:gd name="connsiteX4" fmla="*/ 2872509 w 2969491"/>
                      <a:gd name="connsiteY4" fmla="*/ 378691 h 651164"/>
                      <a:gd name="connsiteX5" fmla="*/ 170873 w 2969491"/>
                      <a:gd name="connsiteY5" fmla="*/ 651164 h 651164"/>
                      <a:gd name="connsiteX6" fmla="*/ 9236 w 2969491"/>
                      <a:gd name="connsiteY6" fmla="*/ 531091 h 651164"/>
                      <a:gd name="connsiteX7" fmla="*/ 0 w 2969491"/>
                      <a:gd name="connsiteY7" fmla="*/ 207818 h 651164"/>
                      <a:gd name="connsiteX8" fmla="*/ 138545 w 2969491"/>
                      <a:gd name="connsiteY8" fmla="*/ 124691 h 651164"/>
                      <a:gd name="connsiteX0" fmla="*/ 138545 w 2969491"/>
                      <a:gd name="connsiteY0" fmla="*/ 124691 h 651164"/>
                      <a:gd name="connsiteX1" fmla="*/ 2706255 w 2969491"/>
                      <a:gd name="connsiteY1" fmla="*/ 0 h 651164"/>
                      <a:gd name="connsiteX2" fmla="*/ 2890982 w 2969491"/>
                      <a:gd name="connsiteY2" fmla="*/ 78509 h 651164"/>
                      <a:gd name="connsiteX3" fmla="*/ 2969491 w 2969491"/>
                      <a:gd name="connsiteY3" fmla="*/ 258618 h 651164"/>
                      <a:gd name="connsiteX4" fmla="*/ 2872509 w 2969491"/>
                      <a:gd name="connsiteY4" fmla="*/ 378691 h 651164"/>
                      <a:gd name="connsiteX5" fmla="*/ 170873 w 2969491"/>
                      <a:gd name="connsiteY5" fmla="*/ 651164 h 651164"/>
                      <a:gd name="connsiteX6" fmla="*/ 9236 w 2969491"/>
                      <a:gd name="connsiteY6" fmla="*/ 531091 h 651164"/>
                      <a:gd name="connsiteX7" fmla="*/ 0 w 2969491"/>
                      <a:gd name="connsiteY7" fmla="*/ 207818 h 651164"/>
                      <a:gd name="connsiteX8" fmla="*/ 138545 w 2969491"/>
                      <a:gd name="connsiteY8" fmla="*/ 124691 h 651164"/>
                      <a:gd name="connsiteX0" fmla="*/ 138545 w 2969491"/>
                      <a:gd name="connsiteY0" fmla="*/ 124691 h 651164"/>
                      <a:gd name="connsiteX1" fmla="*/ 2706255 w 2969491"/>
                      <a:gd name="connsiteY1" fmla="*/ 0 h 651164"/>
                      <a:gd name="connsiteX2" fmla="*/ 2890982 w 2969491"/>
                      <a:gd name="connsiteY2" fmla="*/ 78509 h 651164"/>
                      <a:gd name="connsiteX3" fmla="*/ 2969491 w 2969491"/>
                      <a:gd name="connsiteY3" fmla="*/ 258618 h 651164"/>
                      <a:gd name="connsiteX4" fmla="*/ 2872509 w 2969491"/>
                      <a:gd name="connsiteY4" fmla="*/ 378691 h 651164"/>
                      <a:gd name="connsiteX5" fmla="*/ 170873 w 2969491"/>
                      <a:gd name="connsiteY5" fmla="*/ 651164 h 651164"/>
                      <a:gd name="connsiteX6" fmla="*/ 9236 w 2969491"/>
                      <a:gd name="connsiteY6" fmla="*/ 531091 h 651164"/>
                      <a:gd name="connsiteX7" fmla="*/ 0 w 2969491"/>
                      <a:gd name="connsiteY7" fmla="*/ 207818 h 651164"/>
                      <a:gd name="connsiteX8" fmla="*/ 138545 w 2969491"/>
                      <a:gd name="connsiteY8" fmla="*/ 124691 h 651164"/>
                      <a:gd name="connsiteX0" fmla="*/ 138545 w 2969491"/>
                      <a:gd name="connsiteY0" fmla="*/ 124691 h 656902"/>
                      <a:gd name="connsiteX1" fmla="*/ 2706255 w 2969491"/>
                      <a:gd name="connsiteY1" fmla="*/ 0 h 656902"/>
                      <a:gd name="connsiteX2" fmla="*/ 2890982 w 2969491"/>
                      <a:gd name="connsiteY2" fmla="*/ 78509 h 656902"/>
                      <a:gd name="connsiteX3" fmla="*/ 2969491 w 2969491"/>
                      <a:gd name="connsiteY3" fmla="*/ 258618 h 656902"/>
                      <a:gd name="connsiteX4" fmla="*/ 2872509 w 2969491"/>
                      <a:gd name="connsiteY4" fmla="*/ 378691 h 656902"/>
                      <a:gd name="connsiteX5" fmla="*/ 170873 w 2969491"/>
                      <a:gd name="connsiteY5" fmla="*/ 651164 h 656902"/>
                      <a:gd name="connsiteX6" fmla="*/ 9236 w 2969491"/>
                      <a:gd name="connsiteY6" fmla="*/ 531091 h 656902"/>
                      <a:gd name="connsiteX7" fmla="*/ 0 w 2969491"/>
                      <a:gd name="connsiteY7" fmla="*/ 207818 h 656902"/>
                      <a:gd name="connsiteX8" fmla="*/ 138545 w 2969491"/>
                      <a:gd name="connsiteY8" fmla="*/ 124691 h 656902"/>
                      <a:gd name="connsiteX0" fmla="*/ 138545 w 2969491"/>
                      <a:gd name="connsiteY0" fmla="*/ 124890 h 657101"/>
                      <a:gd name="connsiteX1" fmla="*/ 2706255 w 2969491"/>
                      <a:gd name="connsiteY1" fmla="*/ 199 h 657101"/>
                      <a:gd name="connsiteX2" fmla="*/ 2890982 w 2969491"/>
                      <a:gd name="connsiteY2" fmla="*/ 78708 h 657101"/>
                      <a:gd name="connsiteX3" fmla="*/ 2969491 w 2969491"/>
                      <a:gd name="connsiteY3" fmla="*/ 258817 h 657101"/>
                      <a:gd name="connsiteX4" fmla="*/ 2872509 w 2969491"/>
                      <a:gd name="connsiteY4" fmla="*/ 378890 h 657101"/>
                      <a:gd name="connsiteX5" fmla="*/ 170873 w 2969491"/>
                      <a:gd name="connsiteY5" fmla="*/ 651363 h 657101"/>
                      <a:gd name="connsiteX6" fmla="*/ 9236 w 2969491"/>
                      <a:gd name="connsiteY6" fmla="*/ 531290 h 657101"/>
                      <a:gd name="connsiteX7" fmla="*/ 0 w 2969491"/>
                      <a:gd name="connsiteY7" fmla="*/ 208017 h 657101"/>
                      <a:gd name="connsiteX8" fmla="*/ 138545 w 2969491"/>
                      <a:gd name="connsiteY8" fmla="*/ 124890 h 657101"/>
                      <a:gd name="connsiteX0" fmla="*/ 138545 w 2969491"/>
                      <a:gd name="connsiteY0" fmla="*/ 125008 h 657219"/>
                      <a:gd name="connsiteX1" fmla="*/ 2706255 w 2969491"/>
                      <a:gd name="connsiteY1" fmla="*/ 317 h 657219"/>
                      <a:gd name="connsiteX2" fmla="*/ 2890982 w 2969491"/>
                      <a:gd name="connsiteY2" fmla="*/ 78826 h 657219"/>
                      <a:gd name="connsiteX3" fmla="*/ 2969491 w 2969491"/>
                      <a:gd name="connsiteY3" fmla="*/ 258935 h 657219"/>
                      <a:gd name="connsiteX4" fmla="*/ 2872509 w 2969491"/>
                      <a:gd name="connsiteY4" fmla="*/ 379008 h 657219"/>
                      <a:gd name="connsiteX5" fmla="*/ 170873 w 2969491"/>
                      <a:gd name="connsiteY5" fmla="*/ 651481 h 657219"/>
                      <a:gd name="connsiteX6" fmla="*/ 9236 w 2969491"/>
                      <a:gd name="connsiteY6" fmla="*/ 531408 h 657219"/>
                      <a:gd name="connsiteX7" fmla="*/ 0 w 2969491"/>
                      <a:gd name="connsiteY7" fmla="*/ 208135 h 657219"/>
                      <a:gd name="connsiteX8" fmla="*/ 138545 w 2969491"/>
                      <a:gd name="connsiteY8" fmla="*/ 125008 h 657219"/>
                      <a:gd name="connsiteX0" fmla="*/ 138545 w 2972005"/>
                      <a:gd name="connsiteY0" fmla="*/ 125008 h 657219"/>
                      <a:gd name="connsiteX1" fmla="*/ 2706255 w 2972005"/>
                      <a:gd name="connsiteY1" fmla="*/ 317 h 657219"/>
                      <a:gd name="connsiteX2" fmla="*/ 2890982 w 2972005"/>
                      <a:gd name="connsiteY2" fmla="*/ 78826 h 657219"/>
                      <a:gd name="connsiteX3" fmla="*/ 2969491 w 2972005"/>
                      <a:gd name="connsiteY3" fmla="*/ 258935 h 657219"/>
                      <a:gd name="connsiteX4" fmla="*/ 2872509 w 2972005"/>
                      <a:gd name="connsiteY4" fmla="*/ 379008 h 657219"/>
                      <a:gd name="connsiteX5" fmla="*/ 170873 w 2972005"/>
                      <a:gd name="connsiteY5" fmla="*/ 651481 h 657219"/>
                      <a:gd name="connsiteX6" fmla="*/ 9236 w 2972005"/>
                      <a:gd name="connsiteY6" fmla="*/ 531408 h 657219"/>
                      <a:gd name="connsiteX7" fmla="*/ 0 w 2972005"/>
                      <a:gd name="connsiteY7" fmla="*/ 208135 h 657219"/>
                      <a:gd name="connsiteX8" fmla="*/ 138545 w 2972005"/>
                      <a:gd name="connsiteY8" fmla="*/ 125008 h 657219"/>
                      <a:gd name="connsiteX0" fmla="*/ 138545 w 2973912"/>
                      <a:gd name="connsiteY0" fmla="*/ 125008 h 657219"/>
                      <a:gd name="connsiteX1" fmla="*/ 2706255 w 2973912"/>
                      <a:gd name="connsiteY1" fmla="*/ 317 h 657219"/>
                      <a:gd name="connsiteX2" fmla="*/ 2890982 w 2973912"/>
                      <a:gd name="connsiteY2" fmla="*/ 78826 h 657219"/>
                      <a:gd name="connsiteX3" fmla="*/ 2969491 w 2973912"/>
                      <a:gd name="connsiteY3" fmla="*/ 258935 h 657219"/>
                      <a:gd name="connsiteX4" fmla="*/ 2872509 w 2973912"/>
                      <a:gd name="connsiteY4" fmla="*/ 379008 h 657219"/>
                      <a:gd name="connsiteX5" fmla="*/ 170873 w 2973912"/>
                      <a:gd name="connsiteY5" fmla="*/ 651481 h 657219"/>
                      <a:gd name="connsiteX6" fmla="*/ 9236 w 2973912"/>
                      <a:gd name="connsiteY6" fmla="*/ 531408 h 657219"/>
                      <a:gd name="connsiteX7" fmla="*/ 0 w 2973912"/>
                      <a:gd name="connsiteY7" fmla="*/ 208135 h 657219"/>
                      <a:gd name="connsiteX8" fmla="*/ 138545 w 2973912"/>
                      <a:gd name="connsiteY8" fmla="*/ 125008 h 657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3912" h="657219">
                        <a:moveTo>
                          <a:pt x="138545" y="125008"/>
                        </a:moveTo>
                        <a:lnTo>
                          <a:pt x="2706255" y="317"/>
                        </a:lnTo>
                        <a:cubicBezTo>
                          <a:pt x="2828121" y="-3658"/>
                          <a:pt x="2867087" y="30047"/>
                          <a:pt x="2890982" y="78826"/>
                        </a:cubicBezTo>
                        <a:lnTo>
                          <a:pt x="2969491" y="258935"/>
                        </a:lnTo>
                        <a:cubicBezTo>
                          <a:pt x="2987406" y="336640"/>
                          <a:pt x="2950053" y="379178"/>
                          <a:pt x="2872509" y="379008"/>
                        </a:cubicBezTo>
                        <a:lnTo>
                          <a:pt x="170873" y="651481"/>
                        </a:lnTo>
                        <a:cubicBezTo>
                          <a:pt x="101922" y="666723"/>
                          <a:pt x="5337" y="659356"/>
                          <a:pt x="9236" y="531408"/>
                        </a:cubicBezTo>
                        <a:lnTo>
                          <a:pt x="0" y="208135"/>
                        </a:lnTo>
                        <a:cubicBezTo>
                          <a:pt x="26085" y="152793"/>
                          <a:pt x="37097" y="137645"/>
                          <a:pt x="138545" y="125008"/>
                        </a:cubicBezTo>
                        <a:close/>
                      </a:path>
                    </a:pathLst>
                  </a:custGeom>
                  <a:solidFill>
                    <a:srgbClr val="70B1B6"/>
                  </a:solidFill>
                  <a:ln w="1365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30" name="Forme libre : forme 29">
                    <a:extLst>
                      <a:ext uri="{FF2B5EF4-FFF2-40B4-BE49-F238E27FC236}">
                        <a16:creationId xmlns:a16="http://schemas.microsoft.com/office/drawing/2014/main" id="{F922522A-8807-2F2C-C73C-ABAE2F66C046}"/>
                      </a:ext>
                    </a:extLst>
                  </p:cNvPr>
                  <p:cNvSpPr/>
                  <p:nvPr/>
                </p:nvSpPr>
                <p:spPr>
                  <a:xfrm rot="261352" flipH="1" flipV="1">
                    <a:off x="1305583" y="3824997"/>
                    <a:ext cx="2707398" cy="880615"/>
                  </a:xfrm>
                  <a:custGeom>
                    <a:avLst/>
                    <a:gdLst>
                      <a:gd name="connsiteX0" fmla="*/ 138545 w 2969491"/>
                      <a:gd name="connsiteY0" fmla="*/ 124691 h 651164"/>
                      <a:gd name="connsiteX1" fmla="*/ 2706255 w 2969491"/>
                      <a:gd name="connsiteY1" fmla="*/ 0 h 651164"/>
                      <a:gd name="connsiteX2" fmla="*/ 2890982 w 2969491"/>
                      <a:gd name="connsiteY2" fmla="*/ 78509 h 651164"/>
                      <a:gd name="connsiteX3" fmla="*/ 2969491 w 2969491"/>
                      <a:gd name="connsiteY3" fmla="*/ 258618 h 651164"/>
                      <a:gd name="connsiteX4" fmla="*/ 2872509 w 2969491"/>
                      <a:gd name="connsiteY4" fmla="*/ 378691 h 651164"/>
                      <a:gd name="connsiteX5" fmla="*/ 170873 w 2969491"/>
                      <a:gd name="connsiteY5" fmla="*/ 651164 h 651164"/>
                      <a:gd name="connsiteX6" fmla="*/ 9236 w 2969491"/>
                      <a:gd name="connsiteY6" fmla="*/ 531091 h 651164"/>
                      <a:gd name="connsiteX7" fmla="*/ 0 w 2969491"/>
                      <a:gd name="connsiteY7" fmla="*/ 207818 h 651164"/>
                      <a:gd name="connsiteX8" fmla="*/ 138545 w 2969491"/>
                      <a:gd name="connsiteY8" fmla="*/ 124691 h 651164"/>
                      <a:gd name="connsiteX0" fmla="*/ 138545 w 2969491"/>
                      <a:gd name="connsiteY0" fmla="*/ 124691 h 651164"/>
                      <a:gd name="connsiteX1" fmla="*/ 2706255 w 2969491"/>
                      <a:gd name="connsiteY1" fmla="*/ 0 h 651164"/>
                      <a:gd name="connsiteX2" fmla="*/ 2890982 w 2969491"/>
                      <a:gd name="connsiteY2" fmla="*/ 78509 h 651164"/>
                      <a:gd name="connsiteX3" fmla="*/ 2969491 w 2969491"/>
                      <a:gd name="connsiteY3" fmla="*/ 258618 h 651164"/>
                      <a:gd name="connsiteX4" fmla="*/ 2872509 w 2969491"/>
                      <a:gd name="connsiteY4" fmla="*/ 378691 h 651164"/>
                      <a:gd name="connsiteX5" fmla="*/ 170873 w 2969491"/>
                      <a:gd name="connsiteY5" fmla="*/ 651164 h 651164"/>
                      <a:gd name="connsiteX6" fmla="*/ 9236 w 2969491"/>
                      <a:gd name="connsiteY6" fmla="*/ 531091 h 651164"/>
                      <a:gd name="connsiteX7" fmla="*/ 0 w 2969491"/>
                      <a:gd name="connsiteY7" fmla="*/ 207818 h 651164"/>
                      <a:gd name="connsiteX8" fmla="*/ 138545 w 2969491"/>
                      <a:gd name="connsiteY8" fmla="*/ 124691 h 651164"/>
                      <a:gd name="connsiteX0" fmla="*/ 138545 w 2969491"/>
                      <a:gd name="connsiteY0" fmla="*/ 124691 h 651164"/>
                      <a:gd name="connsiteX1" fmla="*/ 2706255 w 2969491"/>
                      <a:gd name="connsiteY1" fmla="*/ 0 h 651164"/>
                      <a:gd name="connsiteX2" fmla="*/ 2890982 w 2969491"/>
                      <a:gd name="connsiteY2" fmla="*/ 78509 h 651164"/>
                      <a:gd name="connsiteX3" fmla="*/ 2969491 w 2969491"/>
                      <a:gd name="connsiteY3" fmla="*/ 258618 h 651164"/>
                      <a:gd name="connsiteX4" fmla="*/ 2872509 w 2969491"/>
                      <a:gd name="connsiteY4" fmla="*/ 378691 h 651164"/>
                      <a:gd name="connsiteX5" fmla="*/ 170873 w 2969491"/>
                      <a:gd name="connsiteY5" fmla="*/ 651164 h 651164"/>
                      <a:gd name="connsiteX6" fmla="*/ 9236 w 2969491"/>
                      <a:gd name="connsiteY6" fmla="*/ 531091 h 651164"/>
                      <a:gd name="connsiteX7" fmla="*/ 0 w 2969491"/>
                      <a:gd name="connsiteY7" fmla="*/ 207818 h 651164"/>
                      <a:gd name="connsiteX8" fmla="*/ 138545 w 2969491"/>
                      <a:gd name="connsiteY8" fmla="*/ 124691 h 651164"/>
                      <a:gd name="connsiteX0" fmla="*/ 138545 w 2969491"/>
                      <a:gd name="connsiteY0" fmla="*/ 124691 h 651164"/>
                      <a:gd name="connsiteX1" fmla="*/ 2706255 w 2969491"/>
                      <a:gd name="connsiteY1" fmla="*/ 0 h 651164"/>
                      <a:gd name="connsiteX2" fmla="*/ 2890982 w 2969491"/>
                      <a:gd name="connsiteY2" fmla="*/ 78509 h 651164"/>
                      <a:gd name="connsiteX3" fmla="*/ 2969491 w 2969491"/>
                      <a:gd name="connsiteY3" fmla="*/ 258618 h 651164"/>
                      <a:gd name="connsiteX4" fmla="*/ 2872509 w 2969491"/>
                      <a:gd name="connsiteY4" fmla="*/ 378691 h 651164"/>
                      <a:gd name="connsiteX5" fmla="*/ 170873 w 2969491"/>
                      <a:gd name="connsiteY5" fmla="*/ 651164 h 651164"/>
                      <a:gd name="connsiteX6" fmla="*/ 9236 w 2969491"/>
                      <a:gd name="connsiteY6" fmla="*/ 531091 h 651164"/>
                      <a:gd name="connsiteX7" fmla="*/ 0 w 2969491"/>
                      <a:gd name="connsiteY7" fmla="*/ 207818 h 651164"/>
                      <a:gd name="connsiteX8" fmla="*/ 138545 w 2969491"/>
                      <a:gd name="connsiteY8" fmla="*/ 124691 h 651164"/>
                      <a:gd name="connsiteX0" fmla="*/ 138545 w 2969491"/>
                      <a:gd name="connsiteY0" fmla="*/ 124691 h 656902"/>
                      <a:gd name="connsiteX1" fmla="*/ 2706255 w 2969491"/>
                      <a:gd name="connsiteY1" fmla="*/ 0 h 656902"/>
                      <a:gd name="connsiteX2" fmla="*/ 2890982 w 2969491"/>
                      <a:gd name="connsiteY2" fmla="*/ 78509 h 656902"/>
                      <a:gd name="connsiteX3" fmla="*/ 2969491 w 2969491"/>
                      <a:gd name="connsiteY3" fmla="*/ 258618 h 656902"/>
                      <a:gd name="connsiteX4" fmla="*/ 2872509 w 2969491"/>
                      <a:gd name="connsiteY4" fmla="*/ 378691 h 656902"/>
                      <a:gd name="connsiteX5" fmla="*/ 170873 w 2969491"/>
                      <a:gd name="connsiteY5" fmla="*/ 651164 h 656902"/>
                      <a:gd name="connsiteX6" fmla="*/ 9236 w 2969491"/>
                      <a:gd name="connsiteY6" fmla="*/ 531091 h 656902"/>
                      <a:gd name="connsiteX7" fmla="*/ 0 w 2969491"/>
                      <a:gd name="connsiteY7" fmla="*/ 207818 h 656902"/>
                      <a:gd name="connsiteX8" fmla="*/ 138545 w 2969491"/>
                      <a:gd name="connsiteY8" fmla="*/ 124691 h 656902"/>
                      <a:gd name="connsiteX0" fmla="*/ 138545 w 2969491"/>
                      <a:gd name="connsiteY0" fmla="*/ 124890 h 657101"/>
                      <a:gd name="connsiteX1" fmla="*/ 2706255 w 2969491"/>
                      <a:gd name="connsiteY1" fmla="*/ 199 h 657101"/>
                      <a:gd name="connsiteX2" fmla="*/ 2890982 w 2969491"/>
                      <a:gd name="connsiteY2" fmla="*/ 78708 h 657101"/>
                      <a:gd name="connsiteX3" fmla="*/ 2969491 w 2969491"/>
                      <a:gd name="connsiteY3" fmla="*/ 258817 h 657101"/>
                      <a:gd name="connsiteX4" fmla="*/ 2872509 w 2969491"/>
                      <a:gd name="connsiteY4" fmla="*/ 378890 h 657101"/>
                      <a:gd name="connsiteX5" fmla="*/ 170873 w 2969491"/>
                      <a:gd name="connsiteY5" fmla="*/ 651363 h 657101"/>
                      <a:gd name="connsiteX6" fmla="*/ 9236 w 2969491"/>
                      <a:gd name="connsiteY6" fmla="*/ 531290 h 657101"/>
                      <a:gd name="connsiteX7" fmla="*/ 0 w 2969491"/>
                      <a:gd name="connsiteY7" fmla="*/ 208017 h 657101"/>
                      <a:gd name="connsiteX8" fmla="*/ 138545 w 2969491"/>
                      <a:gd name="connsiteY8" fmla="*/ 124890 h 657101"/>
                      <a:gd name="connsiteX0" fmla="*/ 138545 w 2969491"/>
                      <a:gd name="connsiteY0" fmla="*/ 125008 h 657219"/>
                      <a:gd name="connsiteX1" fmla="*/ 2706255 w 2969491"/>
                      <a:gd name="connsiteY1" fmla="*/ 317 h 657219"/>
                      <a:gd name="connsiteX2" fmla="*/ 2890982 w 2969491"/>
                      <a:gd name="connsiteY2" fmla="*/ 78826 h 657219"/>
                      <a:gd name="connsiteX3" fmla="*/ 2969491 w 2969491"/>
                      <a:gd name="connsiteY3" fmla="*/ 258935 h 657219"/>
                      <a:gd name="connsiteX4" fmla="*/ 2872509 w 2969491"/>
                      <a:gd name="connsiteY4" fmla="*/ 379008 h 657219"/>
                      <a:gd name="connsiteX5" fmla="*/ 170873 w 2969491"/>
                      <a:gd name="connsiteY5" fmla="*/ 651481 h 657219"/>
                      <a:gd name="connsiteX6" fmla="*/ 9236 w 2969491"/>
                      <a:gd name="connsiteY6" fmla="*/ 531408 h 657219"/>
                      <a:gd name="connsiteX7" fmla="*/ 0 w 2969491"/>
                      <a:gd name="connsiteY7" fmla="*/ 208135 h 657219"/>
                      <a:gd name="connsiteX8" fmla="*/ 138545 w 2969491"/>
                      <a:gd name="connsiteY8" fmla="*/ 125008 h 657219"/>
                      <a:gd name="connsiteX0" fmla="*/ 138545 w 2972005"/>
                      <a:gd name="connsiteY0" fmla="*/ 125008 h 657219"/>
                      <a:gd name="connsiteX1" fmla="*/ 2706255 w 2972005"/>
                      <a:gd name="connsiteY1" fmla="*/ 317 h 657219"/>
                      <a:gd name="connsiteX2" fmla="*/ 2890982 w 2972005"/>
                      <a:gd name="connsiteY2" fmla="*/ 78826 h 657219"/>
                      <a:gd name="connsiteX3" fmla="*/ 2969491 w 2972005"/>
                      <a:gd name="connsiteY3" fmla="*/ 258935 h 657219"/>
                      <a:gd name="connsiteX4" fmla="*/ 2872509 w 2972005"/>
                      <a:gd name="connsiteY4" fmla="*/ 379008 h 657219"/>
                      <a:gd name="connsiteX5" fmla="*/ 170873 w 2972005"/>
                      <a:gd name="connsiteY5" fmla="*/ 651481 h 657219"/>
                      <a:gd name="connsiteX6" fmla="*/ 9236 w 2972005"/>
                      <a:gd name="connsiteY6" fmla="*/ 531408 h 657219"/>
                      <a:gd name="connsiteX7" fmla="*/ 0 w 2972005"/>
                      <a:gd name="connsiteY7" fmla="*/ 208135 h 657219"/>
                      <a:gd name="connsiteX8" fmla="*/ 138545 w 2972005"/>
                      <a:gd name="connsiteY8" fmla="*/ 125008 h 657219"/>
                      <a:gd name="connsiteX0" fmla="*/ 138545 w 2973912"/>
                      <a:gd name="connsiteY0" fmla="*/ 125008 h 657219"/>
                      <a:gd name="connsiteX1" fmla="*/ 2706255 w 2973912"/>
                      <a:gd name="connsiteY1" fmla="*/ 317 h 657219"/>
                      <a:gd name="connsiteX2" fmla="*/ 2890982 w 2973912"/>
                      <a:gd name="connsiteY2" fmla="*/ 78826 h 657219"/>
                      <a:gd name="connsiteX3" fmla="*/ 2969491 w 2973912"/>
                      <a:gd name="connsiteY3" fmla="*/ 258935 h 657219"/>
                      <a:gd name="connsiteX4" fmla="*/ 2872509 w 2973912"/>
                      <a:gd name="connsiteY4" fmla="*/ 379008 h 657219"/>
                      <a:gd name="connsiteX5" fmla="*/ 170873 w 2973912"/>
                      <a:gd name="connsiteY5" fmla="*/ 651481 h 657219"/>
                      <a:gd name="connsiteX6" fmla="*/ 9236 w 2973912"/>
                      <a:gd name="connsiteY6" fmla="*/ 531408 h 657219"/>
                      <a:gd name="connsiteX7" fmla="*/ 0 w 2973912"/>
                      <a:gd name="connsiteY7" fmla="*/ 208135 h 657219"/>
                      <a:gd name="connsiteX8" fmla="*/ 138545 w 2973912"/>
                      <a:gd name="connsiteY8" fmla="*/ 125008 h 657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3912" h="657219">
                        <a:moveTo>
                          <a:pt x="138545" y="125008"/>
                        </a:moveTo>
                        <a:lnTo>
                          <a:pt x="2706255" y="317"/>
                        </a:lnTo>
                        <a:cubicBezTo>
                          <a:pt x="2828121" y="-3658"/>
                          <a:pt x="2867087" y="30047"/>
                          <a:pt x="2890982" y="78826"/>
                        </a:cubicBezTo>
                        <a:lnTo>
                          <a:pt x="2969491" y="258935"/>
                        </a:lnTo>
                        <a:cubicBezTo>
                          <a:pt x="2987406" y="336640"/>
                          <a:pt x="2950053" y="379178"/>
                          <a:pt x="2872509" y="379008"/>
                        </a:cubicBezTo>
                        <a:lnTo>
                          <a:pt x="170873" y="651481"/>
                        </a:lnTo>
                        <a:cubicBezTo>
                          <a:pt x="101922" y="666723"/>
                          <a:pt x="5337" y="659356"/>
                          <a:pt x="9236" y="531408"/>
                        </a:cubicBezTo>
                        <a:lnTo>
                          <a:pt x="0" y="208135"/>
                        </a:lnTo>
                        <a:cubicBezTo>
                          <a:pt x="26085" y="152793"/>
                          <a:pt x="37097" y="137645"/>
                          <a:pt x="138545" y="125008"/>
                        </a:cubicBezTo>
                        <a:close/>
                      </a:path>
                    </a:pathLst>
                  </a:custGeom>
                  <a:solidFill>
                    <a:srgbClr val="00798E"/>
                  </a:solidFill>
                  <a:ln w="1365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fr-FR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F695CCD2-B439-3BB6-29F0-53312B2E25A4}"/>
                    </a:ext>
                  </a:extLst>
                </p:cNvPr>
                <p:cNvSpPr txBox="1"/>
                <p:nvPr/>
              </p:nvSpPr>
              <p:spPr>
                <a:xfrm>
                  <a:off x="4581927" y="3796660"/>
                  <a:ext cx="1664545" cy="6771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4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Palier</a:t>
                  </a:r>
                  <a:r>
                    <a:rPr lang="fr-FR" sz="60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: 2</a:t>
                  </a:r>
                </a:p>
              </p:txBody>
            </p:sp>
            <p:sp>
              <p:nvSpPr>
                <p:cNvPr id="28" name="ZoneTexte 27">
                  <a:extLst>
                    <a:ext uri="{FF2B5EF4-FFF2-40B4-BE49-F238E27FC236}">
                      <a16:creationId xmlns:a16="http://schemas.microsoft.com/office/drawing/2014/main" id="{205E3D6D-3D01-CBF2-76F2-91B849B1B345}"/>
                    </a:ext>
                  </a:extLst>
                </p:cNvPr>
                <p:cNvSpPr txBox="1"/>
                <p:nvPr/>
              </p:nvSpPr>
              <p:spPr>
                <a:xfrm>
                  <a:off x="4170611" y="4522960"/>
                  <a:ext cx="2068550" cy="5540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48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 Séance : 5</a:t>
                  </a:r>
                  <a:endParaRPr lang="ar-MA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159D3595-3DE3-B50E-8991-B16D7B5E4981}"/>
                  </a:ext>
                </a:extLst>
              </p:cNvPr>
              <p:cNvSpPr/>
              <p:nvPr/>
            </p:nvSpPr>
            <p:spPr>
              <a:xfrm flipH="1">
                <a:off x="9242561" y="4923336"/>
                <a:ext cx="2039603" cy="2034926"/>
              </a:xfrm>
              <a:prstGeom prst="ellipse">
                <a:avLst/>
              </a:prstGeom>
              <a:solidFill>
                <a:srgbClr val="1E3F48"/>
              </a:solidFill>
              <a:ln w="136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588559EF-479D-1DFC-921C-5987ACDBAE7F}"/>
                  </a:ext>
                </a:extLst>
              </p:cNvPr>
              <p:cNvSpPr txBox="1"/>
              <p:nvPr/>
            </p:nvSpPr>
            <p:spPr>
              <a:xfrm>
                <a:off x="9379274" y="5179737"/>
                <a:ext cx="181100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Parcours</a:t>
                </a:r>
              </a:p>
              <a:p>
                <a:pPr algn="ctr"/>
                <a:r>
                  <a:rPr lang="fr-FR" sz="4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 </a:t>
                </a:r>
                <a:r>
                  <a:rPr lang="fr-MA" sz="6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1</a:t>
                </a:r>
                <a:endParaRPr lang="ar-MA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</p:grpSp>
      </p:grpSp>
      <p:pic>
        <p:nvPicPr>
          <p:cNvPr id="4" name="Image 3" descr="Une image contenant texte, dessin humoristique, garçon&#10;&#10;Le contenu généré par l’IA peut être incorrect.">
            <a:extLst>
              <a:ext uri="{FF2B5EF4-FFF2-40B4-BE49-F238E27FC236}">
                <a16:creationId xmlns:a16="http://schemas.microsoft.com/office/drawing/2014/main" id="{623EB0F0-BE05-7B46-8217-D995CC3D57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BD6D5"/>
              </a:clrFrom>
              <a:clrTo>
                <a:srgbClr val="FBD6D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" y="6821029"/>
            <a:ext cx="2245228" cy="3163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59CD-A6C6-C82C-3FE8-97A93078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CB42E0-36D9-507B-D496-D059B272F4CE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8214C-2CB6-5DDD-B475-0C9BC62971C3}"/>
              </a:ext>
            </a:extLst>
          </p:cNvPr>
          <p:cNvSpPr/>
          <p:nvPr/>
        </p:nvSpPr>
        <p:spPr>
          <a:xfrm>
            <a:off x="499634" y="605596"/>
            <a:ext cx="12950412" cy="9338503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algn="ctr" defTabSz="685834"/>
            <a:r>
              <a:rPr lang="fr-MA" sz="8000" b="1" dirty="0">
                <a:solidFill>
                  <a:srgbClr val="106585"/>
                </a:solidFill>
                <a:latin typeface="Dosis" pitchFamily="2" charset="0"/>
              </a:rPr>
              <a:t>chat-bouche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7C8C984-3430-8910-301F-1ACDE3C2BFAB}"/>
              </a:ext>
            </a:extLst>
          </p:cNvPr>
          <p:cNvSpPr/>
          <p:nvPr/>
        </p:nvSpPr>
        <p:spPr>
          <a:xfrm>
            <a:off x="499634" y="627985"/>
            <a:ext cx="12978987" cy="1142999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FDD177-3F08-0EAF-D8B3-29681056CA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27" y="487304"/>
            <a:ext cx="1446339" cy="1442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7BB980-AA70-F51F-22E6-ED183D56DDE3}"/>
              </a:ext>
            </a:extLst>
          </p:cNvPr>
          <p:cNvSpPr txBox="1"/>
          <p:nvPr/>
        </p:nvSpPr>
        <p:spPr>
          <a:xfrm>
            <a:off x="1435439" y="605597"/>
            <a:ext cx="9931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Je vais vous dicter quelques mots.</a:t>
            </a:r>
          </a:p>
          <a:p>
            <a:pPr defTabSz="685834"/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Ecoutez bien , soyez attentifs.</a:t>
            </a:r>
          </a:p>
        </p:txBody>
      </p:sp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AC28EE45-108E-970C-CB36-57E4FBA103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4" y="4299188"/>
            <a:ext cx="4654805" cy="5292378"/>
          </a:xfrm>
          <a:prstGeom prst="rect">
            <a:avLst/>
          </a:prstGeom>
        </p:spPr>
      </p:pic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6AA237A9-08AC-3541-E414-3EA1D88EC691}"/>
              </a:ext>
            </a:extLst>
          </p:cNvPr>
          <p:cNvSpPr/>
          <p:nvPr/>
        </p:nvSpPr>
        <p:spPr>
          <a:xfrm>
            <a:off x="4121521" y="3264645"/>
            <a:ext cx="8273944" cy="4020403"/>
          </a:xfrm>
          <a:prstGeom prst="wedgeRoundRectCallout">
            <a:avLst>
              <a:gd name="adj1" fmla="val -48392"/>
              <a:gd name="adj2" fmla="val -18782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200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B5B7631-9A7C-BAEB-D6D8-D8805E1904E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14B56F9-10AD-ADB5-B6DB-8C9AA4235E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CDA18739-92E0-DAE5-52F9-FBD385F8C53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C264DC7-3D24-49A1-C655-9B02619BBC7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A71D67F9-558B-A9E1-68C8-F3B6C5FA5E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2F61C64-8FF6-B939-5EA8-DFB766C8900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3EB06B5-BEDE-3920-24A8-5DEAF95EA6C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FC703C77-297F-A3CA-E555-577D7BB18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849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620B-9B59-533E-70CC-05C4264F8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179BADA-B137-92C2-A6CD-61463E6E29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82AA065-E58C-8C18-E067-35FF4C3B80C6}"/>
              </a:ext>
            </a:extLst>
          </p:cNvPr>
          <p:cNvGrpSpPr/>
          <p:nvPr/>
        </p:nvGrpSpPr>
        <p:grpSpPr>
          <a:xfrm>
            <a:off x="0" y="1181100"/>
            <a:ext cx="13716000" cy="818981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C1C51F7-0E01-7E2B-7B72-3E4AB5AD8713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E283FC9-593B-070D-E26C-86C2241B6B3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3D75E5A-5943-21B4-1D8F-91FB5F497896}"/>
                </a:ext>
              </a:extLst>
            </p:cNvPr>
            <p:cNvSpPr/>
            <p:nvPr/>
          </p:nvSpPr>
          <p:spPr>
            <a:xfrm>
              <a:off x="4119257" y="4218"/>
              <a:ext cx="99986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Pratique autonome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0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m’exerce sur mon cahier d’activités </a:t>
              </a:r>
              <a:r>
                <a:rPr lang="fr-FR" sz="54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.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CDC25409-7D31-4529-9408-DBB0E726509B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0ABE89C0-FEC3-EE87-FABA-824E510D068B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086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F159-9290-CF8F-A298-1CF601D32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7F1C7D-2999-192F-2F73-D7A6BBBEDF1E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6E359F3-F8DB-EBCF-03AD-281666844EB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13B71F2-C5B0-B47F-BB33-3F1012A5412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5560673-C3EB-84F4-825B-022BC42DF77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AB3AA77-99B2-C9E9-D0E1-3344103B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48788C5-605A-BC28-CD22-35AFE49E7C53}"/>
              </a:ext>
            </a:extLst>
          </p:cNvPr>
          <p:cNvSpPr txBox="1"/>
          <p:nvPr/>
        </p:nvSpPr>
        <p:spPr>
          <a:xfrm>
            <a:off x="1462547" y="737437"/>
            <a:ext cx="10615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l’activité 01,  page 21.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6A44DD9-4E22-5B75-354F-22347C7D0C6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E242EE3-5CF5-1E8F-DD74-F39D1CC8322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B1CE2B7-E9A9-0D53-8722-2EDACB82F7C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27A6F9E-D4FB-FF3F-AA85-0F4F0E3AB9D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CC8D4BA-21D7-9813-9AAC-E45B8E223D7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E95BC7A-C591-929A-2E0B-C9C394DA046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FDCDB8B-4772-327F-7B6F-D0CA5FA7D2D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0FAA06D-5BDF-EBE5-FCC7-09976465EB1F}"/>
              </a:ext>
            </a:extLst>
          </p:cNvPr>
          <p:cNvSpPr/>
          <p:nvPr/>
        </p:nvSpPr>
        <p:spPr>
          <a:xfrm>
            <a:off x="3810000" y="1784255"/>
            <a:ext cx="6324600" cy="80074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04815">
              <a:defRPr/>
            </a:pPr>
            <a:endParaRPr lang="fr-FR" sz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231A2A7-16C5-56AD-5220-EE198439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46" y="1842790"/>
            <a:ext cx="6262154" cy="794890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0B9BE9-48C4-A46C-4755-3C8FDE2B29D5}"/>
              </a:ext>
            </a:extLst>
          </p:cNvPr>
          <p:cNvSpPr/>
          <p:nvPr/>
        </p:nvSpPr>
        <p:spPr>
          <a:xfrm>
            <a:off x="3276600" y="3080023"/>
            <a:ext cx="7805397" cy="1371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4404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87EDE-4B81-6DAF-0D53-127815A4C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4D831E-DCC7-3E99-BD69-BF320F447ED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3CF3BE4-D8A4-42D6-3379-425A5A8ACB6C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62E0C76C-1D01-10C8-4C39-EE79AE63293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72D4D2E-1073-A9B1-2184-576FB8F7B5A8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9AB353DC-81A7-FE6F-B38C-D02A56AD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9B743791-E2E1-ABB8-7B73-9A1C2C4C53C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8A63080-B0CF-E696-6A7D-F2A06192489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2DBEE9FC-9FF8-1616-5A0A-B5AE01FB395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796172E-2B9A-D214-7026-040E66940D7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D2070AF-B6A5-051B-B3A5-0A71D54EC23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87E984D-501B-9BC4-E43A-A361FF26AC9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E8FF600-3D76-4DC4-F7C9-9A5E0EDF3A7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CFB3F9CB-CB5B-0EDD-D179-8F0616D3676C}"/>
              </a:ext>
            </a:extLst>
          </p:cNvPr>
          <p:cNvSpPr txBox="1"/>
          <p:nvPr/>
        </p:nvSpPr>
        <p:spPr>
          <a:xfrm>
            <a:off x="1488576" y="800284"/>
            <a:ext cx="12036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Activité 1 . Lisez  à votre voisin à voix basse . Ensuite, échangez les rôles.</a:t>
            </a:r>
            <a:endParaRPr lang="fr-FR" sz="26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defTabSz="685834">
              <a:defRPr/>
            </a:pPr>
            <a:r>
              <a:rPr lang="fr-FR" sz="26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 (e ) circule entre les rangs et donne une rétroaction positive ou corrective.   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A29D564-0A75-3F8F-C7E7-8E2A8BEE3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95" y="2933701"/>
            <a:ext cx="1217920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29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0FB94-090D-6158-E7F0-C2BB5EB35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F25475-8C39-5D2E-3424-5575114608B2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6323E74-3FA1-9FA9-F279-A47C4FB29FA2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D9075D9-865C-93BC-628D-3CA06CC9573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2A8171A-07AE-579D-2F7A-EC536DA48EB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93673F5-7E01-F6A7-E692-A16A0323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DF2CD41-3235-E12F-683B-0D6679A4686F}"/>
              </a:ext>
            </a:extLst>
          </p:cNvPr>
          <p:cNvSpPr txBox="1"/>
          <p:nvPr/>
        </p:nvSpPr>
        <p:spPr>
          <a:xfrm>
            <a:off x="1462547" y="737437"/>
            <a:ext cx="10615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l’activité 2 , page 21.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C7BFECE-DDFF-626A-D79C-61B80B57085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599E4A4-0DFB-8BAF-0661-549C0D68501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644DF0A-4DB2-467C-57CD-B1F1FDE760B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1DF0FE8-E636-D706-DC55-FAAE1A96414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FF95E21-8F03-8B20-929F-9739B7C9EE5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21B53E2-F5E6-E263-BA7A-C0C68A318E0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1118B4C-5CBA-613F-AEE0-67858B4882C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4ACAD3E-66BD-C0BF-DF4F-B868719C1B3F}"/>
              </a:ext>
            </a:extLst>
          </p:cNvPr>
          <p:cNvSpPr/>
          <p:nvPr/>
        </p:nvSpPr>
        <p:spPr>
          <a:xfrm>
            <a:off x="3810000" y="1784255"/>
            <a:ext cx="6324600" cy="80074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04815">
              <a:defRPr/>
            </a:pPr>
            <a:endParaRPr lang="fr-FR" sz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5B3C039-55AC-26E8-9F19-27660DD84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46" y="1842790"/>
            <a:ext cx="6262154" cy="7948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0D2C94-14F9-D0F3-5B07-5F83D2272074}"/>
              </a:ext>
            </a:extLst>
          </p:cNvPr>
          <p:cNvSpPr/>
          <p:nvPr/>
        </p:nvSpPr>
        <p:spPr>
          <a:xfrm>
            <a:off x="2939368" y="4457700"/>
            <a:ext cx="7805397" cy="1524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719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F3B9D-CDF4-523F-02CE-B728F8AA9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371B91-C126-A56A-8BF3-4BC2AD8958D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1821217-33BC-C044-47B9-5A291006DAA2}"/>
              </a:ext>
            </a:extLst>
          </p:cNvPr>
          <p:cNvGrpSpPr/>
          <p:nvPr/>
        </p:nvGrpSpPr>
        <p:grpSpPr>
          <a:xfrm>
            <a:off x="428121" y="637531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D05633A-4B07-765B-4D0C-AEDE8345D81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E05A05D-E18C-75BC-B67A-D425017A0B0E}"/>
                </a:ext>
              </a:extLst>
            </p:cNvPr>
            <p:cNvSpPr/>
            <p:nvPr/>
          </p:nvSpPr>
          <p:spPr>
            <a:xfrm>
              <a:off x="333810" y="33173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9F355986-B7DE-E62C-AAFE-B8E92F3AE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7607" y="900406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A89EF87-7E5F-305D-4DA7-709FF72F7CC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8689426-FDEB-3FDA-551C-385C5328033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5EDC1851-E6CC-6C20-62FD-E966AF82631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349F63E-F452-4029-3A2E-A45B6FC22FB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DA8EBB43-82BF-A53B-6A39-647525C2BC0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AE7CFFD-6F1B-1F6D-5DDD-38D02E70261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FB17E10-C124-92DC-C022-A701573EA8E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3EA4561A-8B09-860D-E22B-037F1E5BB7EA}"/>
              </a:ext>
            </a:extLst>
          </p:cNvPr>
          <p:cNvSpPr txBox="1"/>
          <p:nvPr/>
        </p:nvSpPr>
        <p:spPr>
          <a:xfrm>
            <a:off x="1172966" y="830131"/>
            <a:ext cx="112590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Activité 2 : Lisez  à votre voisin à voix basse . Ensuite, échangez les rôles.</a:t>
            </a:r>
            <a:endParaRPr lang="fr-FR" sz="28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defTabSz="685834">
              <a:defRPr/>
            </a:pPr>
            <a:r>
              <a:rPr lang="fr-FR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 (e ) circule entre les rangs et donne une rétroaction positive ou corrective.    </a:t>
            </a:r>
            <a:endParaRPr lang="fr-FR" sz="28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14" name="Image 13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BCA7B0C3-F369-631F-5B02-C0DA05948B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122" y="623245"/>
            <a:ext cx="1288906" cy="11800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95667F6-ECF1-7A2C-9370-43BA90577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21" y="3314700"/>
            <a:ext cx="125944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12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DE64E-890F-7F9B-364F-2733C31A1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4CCEE9-A58C-8856-9431-05A3576DBBA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6C9BDB8-5257-660F-34FD-6BC9E3A6213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DA279B7-4E24-508D-B915-F115F44F93F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ADBE410-0B1A-0BD9-A97C-6152FA87ED0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95D005DC-E082-7283-1B1C-AE2FCC89D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F2AB80F-894E-5701-D91F-78CAB874B29C}"/>
              </a:ext>
            </a:extLst>
          </p:cNvPr>
          <p:cNvSpPr txBox="1"/>
          <p:nvPr/>
        </p:nvSpPr>
        <p:spPr>
          <a:xfrm>
            <a:off x="1462547" y="737437"/>
            <a:ext cx="10615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l’activité 3 , page 21.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4A9963C-969C-CE22-4D89-1012E02CC0C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815B5B1-2A2E-0A27-0A84-31655E050DE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5BC65897-9998-BCEE-FFEB-BDD30534394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27DD63D-A39F-B6CB-CA20-3414DF7AD37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EE8B8F54-2C4B-F4A8-A073-A5FF36F5EF8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907BCF6-F7D7-0E47-55ED-2DEBBBCF86E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A1809EAF-7EB0-6890-5BF8-919B5D9BF7D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E60E8C2-248E-235E-606A-FC4E0D72D640}"/>
              </a:ext>
            </a:extLst>
          </p:cNvPr>
          <p:cNvSpPr/>
          <p:nvPr/>
        </p:nvSpPr>
        <p:spPr>
          <a:xfrm>
            <a:off x="3810000" y="1784255"/>
            <a:ext cx="6324600" cy="80074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04815">
              <a:defRPr/>
            </a:pPr>
            <a:endParaRPr lang="fr-FR" sz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4825445-CDA3-3505-A849-B34BEF781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446" y="1842790"/>
            <a:ext cx="6262154" cy="794890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929B38-FE47-DA81-6478-2FD34084C0B7}"/>
              </a:ext>
            </a:extLst>
          </p:cNvPr>
          <p:cNvSpPr/>
          <p:nvPr/>
        </p:nvSpPr>
        <p:spPr>
          <a:xfrm>
            <a:off x="3137701" y="6057900"/>
            <a:ext cx="7805397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4720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AEC9E-1E06-A090-11CB-84E23CF8C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2DF9EA-4286-917D-D37E-F5ABC222F5FE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A949FD0-C68A-A821-0579-E91084D11B84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E6571E0-2290-43F6-1440-61864B1A70A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3DA3E2D-0D97-35CD-CCE3-1E8E105B9B9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E46D5328-CF0F-EB79-EC98-F30393796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3B329A10-DDB1-9853-8BD0-1F227E6E26D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FD1774EE-2CEA-F858-8853-FB7BA79D588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EA03038-4338-F4EB-2D70-DC49FC61EC9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CC6F834-8472-66A1-ED3B-CC95E4A5C7E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C211E88-A106-11BE-0B87-9E93B2E9BDF2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4922CDC-FF22-5E19-CE43-CF290AA0B0C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B066498-8683-A960-B7C3-68A073413F7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9CCCFD57-A440-EE30-1C16-CEB9DBFE7F0A}"/>
              </a:ext>
            </a:extLst>
          </p:cNvPr>
          <p:cNvSpPr txBox="1"/>
          <p:nvPr/>
        </p:nvSpPr>
        <p:spPr>
          <a:xfrm>
            <a:off x="1462547" y="778726"/>
            <a:ext cx="112590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Activité 3 : Lisez  à votre voisin à voix basse . Ensuite, échangez les rôles.</a:t>
            </a:r>
            <a:endParaRPr lang="fr-FR" sz="28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defTabSz="685834">
              <a:defRPr/>
            </a:pPr>
            <a:r>
              <a:rPr lang="fr-FR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 (e ) circule entre les rangs et donne une rétroaction positive ou corrective.    </a:t>
            </a:r>
            <a:endParaRPr lang="fr-FR" sz="28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4803919-73F2-EC0F-BDA8-FE6A0C29B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01" y="3451497"/>
            <a:ext cx="1197111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038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C249A-BE77-4941-251B-6D5D3F72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AEDD3C-1779-1272-A1AF-7DCAF681988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B395E8-6494-C62F-6CC8-2F92E07E25B7}"/>
              </a:ext>
            </a:extLst>
          </p:cNvPr>
          <p:cNvGrpSpPr/>
          <p:nvPr/>
        </p:nvGrpSpPr>
        <p:grpSpPr>
          <a:xfrm>
            <a:off x="483617" y="572911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97B8862-018E-0474-E682-6837E94B153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72E09EA-588F-4715-4D7E-244342679A4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1F578AF-CD9D-4FAA-B390-774D27CD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DD389CB-CDD1-2407-A961-AA8F317219C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F75809FB-FACF-969D-8541-CED982438C6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3AF26C2-AADA-9130-F57B-BDB274FAA10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965AA8C-2539-BAF1-92FF-75232A3FB1D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B671AA0-2B4D-D53A-EAAF-7F6EB91B734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6BBA8B90-2645-8114-F886-CB57ABCDA53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F94687D-51A6-A890-9C7A-152D2F3F4DF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0158AB76-5E40-864F-15FD-651E8629774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51799" y="897421"/>
            <a:ext cx="1201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spcAft>
                <a:spcPts val="600"/>
              </a:spcAft>
              <a:defRPr/>
            </a:pPr>
            <a:r>
              <a:rPr lang="fr-FR" sz="2800" b="1" dirty="0">
                <a:solidFill>
                  <a:srgbClr val="A6A6A6"/>
                </a:solidFill>
                <a:latin typeface="Dosis" panose="02010703020202060003" pitchFamily="2" charset="0"/>
              </a:rPr>
              <a:t>Prenez l’activité 4 page 21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D40FB36-2956-CCF3-208B-65651FEFCBDE}"/>
              </a:ext>
            </a:extLst>
          </p:cNvPr>
          <p:cNvSpPr txBox="1"/>
          <p:nvPr/>
        </p:nvSpPr>
        <p:spPr>
          <a:xfrm>
            <a:off x="394995" y="4411542"/>
            <a:ext cx="5181600" cy="1206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11099"/>
              </a:lnSpc>
              <a:defRPr/>
            </a:pPr>
            <a:r>
              <a:rPr lang="en-US" sz="3600" dirty="0">
                <a:solidFill>
                  <a:srgbClr val="215968"/>
                </a:solidFill>
                <a:latin typeface="Carelia"/>
              </a:rPr>
              <a:t>Devoir à la </a:t>
            </a:r>
            <a:r>
              <a:rPr lang="en-US" sz="3600" dirty="0" err="1">
                <a:solidFill>
                  <a:srgbClr val="215968"/>
                </a:solidFill>
                <a:latin typeface="Carelia"/>
              </a:rPr>
              <a:t>maison</a:t>
            </a:r>
            <a:endParaRPr lang="en-US" sz="3600" dirty="0">
              <a:solidFill>
                <a:srgbClr val="215968"/>
              </a:solidFill>
              <a:latin typeface="Carelia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03C594-5F9A-731A-B73B-7BE940FEA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352" y="1814934"/>
            <a:ext cx="6262154" cy="79489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7D973F-7B14-6769-3DE6-7DF625034E01}"/>
              </a:ext>
            </a:extLst>
          </p:cNvPr>
          <p:cNvSpPr/>
          <p:nvPr/>
        </p:nvSpPr>
        <p:spPr>
          <a:xfrm>
            <a:off x="5013731" y="6743700"/>
            <a:ext cx="7805397" cy="13584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0698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51446-8B61-22D4-5C43-4FC5D4358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9725FD-AB2E-7BAC-F5C1-E70E299CB45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1AFACFE-9327-FB8F-A070-CEA47402A392}"/>
              </a:ext>
            </a:extLst>
          </p:cNvPr>
          <p:cNvGrpSpPr/>
          <p:nvPr/>
        </p:nvGrpSpPr>
        <p:grpSpPr>
          <a:xfrm>
            <a:off x="514871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A0EDD81-96D6-FD35-25A3-46039BA198ED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E48B2DA-7D13-235D-9FE1-60536E7D910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6C6EC18-ACBA-9775-BF37-4F9781F1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871" y="839786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104BD0B5-8715-439B-DB8B-E0C7E377740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14DF52F6-4756-535B-675C-10D30E38BE0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24F0B4A-C9A7-AAEA-9315-B638DA8D1BD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AC14EFB-F2F0-A16C-E687-DD15B45AF08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9F0D44A-EACB-B5D8-95AD-EB7879563C2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AAEE7D4-BB65-7443-C03F-C81F6290A61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D2A1E22-F2A7-5291-F389-74EBEAE1D88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09182F5D-87C2-AF83-F13F-321BFC6EB71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86692" y="707659"/>
            <a:ext cx="127487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spcAft>
                <a:spcPts val="600"/>
              </a:spcAft>
              <a:defRPr/>
            </a:pPr>
            <a:r>
              <a:rPr lang="fr-FR" sz="2800" b="1" dirty="0">
                <a:solidFill>
                  <a:srgbClr val="A6A6A6"/>
                </a:solidFill>
                <a:latin typeface="Dosis" panose="02010703020202060003" pitchFamily="2" charset="0"/>
              </a:rPr>
              <a:t>Nous allons faire le 1</a:t>
            </a:r>
            <a:r>
              <a:rPr lang="fr-FR" sz="2800" b="1" baseline="30000" dirty="0">
                <a:solidFill>
                  <a:srgbClr val="A6A6A6"/>
                </a:solidFill>
                <a:latin typeface="Dosis" panose="02010703020202060003" pitchFamily="2" charset="0"/>
              </a:rPr>
              <a:t>er</a:t>
            </a:r>
            <a:r>
              <a:rPr lang="fr-FR" sz="2800" b="1" dirty="0">
                <a:solidFill>
                  <a:srgbClr val="A6A6A6"/>
                </a:solidFill>
                <a:latin typeface="Dosis" panose="02010703020202060003" pitchFamily="2" charset="0"/>
              </a:rPr>
              <a:t> exemple ensemble. Je vais écrire la syllabe convenable pour avoir le mot .                          </a:t>
            </a:r>
            <a:r>
              <a:rPr lang="fr-FR" sz="2400" i="1" dirty="0">
                <a:solidFill>
                  <a:srgbClr val="A6A6A6"/>
                </a:solidFill>
                <a:latin typeface="Dosis" panose="02010703020202060003" pitchFamily="2" charset="0"/>
              </a:rPr>
              <a:t>Demander aux élèves de terminer l’activité à la maison.</a:t>
            </a:r>
            <a:endParaRPr lang="fr-FR" sz="2800" b="1" dirty="0">
              <a:solidFill>
                <a:srgbClr val="A6A6A6"/>
              </a:solidFill>
              <a:latin typeface="Dosis" panose="02010703020202060003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176B39-AE41-C539-3046-4E76E6E47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879" y="3086100"/>
            <a:ext cx="11967321" cy="28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343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285B-D048-3179-1DDC-BC928EF3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A8E760-A62F-549C-8EC2-9DC7852D3DDC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782AB59-ADA3-CEC6-490E-AA9C9595CACD}"/>
              </a:ext>
            </a:extLst>
          </p:cNvPr>
          <p:cNvGrpSpPr/>
          <p:nvPr/>
        </p:nvGrpSpPr>
        <p:grpSpPr>
          <a:xfrm>
            <a:off x="493714" y="77824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7206577-17EF-3FF8-7F1D-8CD1CAFC423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4B11CB0-BD13-BCE3-D443-E1D477FE9FC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1B6D416-4346-70C6-929F-28148EFF3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684A2C7-0D18-89FC-885E-4AF16CC1AE9E}"/>
              </a:ext>
            </a:extLst>
          </p:cNvPr>
          <p:cNvSpPr txBox="1"/>
          <p:nvPr/>
        </p:nvSpPr>
        <p:spPr>
          <a:xfrm>
            <a:off x="1462547" y="737437"/>
            <a:ext cx="117799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Lisez les mots et la phrase et recopiez les dans votre cahier de maison . </a:t>
            </a:r>
          </a:p>
          <a:p>
            <a:pPr defTabSz="342900">
              <a:defRPr/>
            </a:pPr>
            <a:r>
              <a:rPr lang="fr-FR" sz="28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Travail individuel. Terminer la copie à la maison 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FA344F1-9264-094A-F9D6-5F50F3D9949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B3EBA08E-D799-E018-E4A2-5AC9402D4E7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AF7279A1-C370-AC92-6C38-C13BA47EBD8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16320A90-6DE4-4E2E-999D-44036768A5A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DBD47D48-6CC8-8A88-61C8-B85E9EA80F7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EF8D1499-CFAE-E612-88EF-7E4D964BE2E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97F87163-897F-351A-2EB6-CA852E6B379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6EA5EDB7-7559-25B3-E158-50D5C62E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056" y="840030"/>
            <a:ext cx="924217" cy="76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8A5BF32-701E-2212-4135-176354179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805" y="3467100"/>
            <a:ext cx="11837684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58BB2-BEA3-3B5E-2B6B-1D878DC1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5A7C87-6B03-4773-18D0-FF136B0A918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D122253-5AAA-0B60-7535-F1C6B906803E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3BB27DA-96B9-B2DD-AFC7-5299509B086F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1EF7491-80D7-A383-0C82-11F112FDC78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82C8EF4-C07A-4A88-EF7C-EFFDAAE70AA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43DB7D3-92CF-AE7E-EB71-39AEE45CF7D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1555B959-B64E-935F-90AC-B05A2BB3E70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1A2C282-2BD3-558C-D68C-D319366E2D9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CF45BC4-218A-3DD7-F861-474E9E10C6B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4D4E000-DC1E-56EE-2DA2-E15FF5FF3F4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974D12-442D-932F-7B6C-8C99165D8D25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4677FA-1622-947C-D481-BF331E2E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A171ADC5-1451-81B2-2C44-01B919DC0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577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8429-173C-7FED-E5F9-C1D114B0A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96C4A52-AE6B-637E-E9AF-340D8C86749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56192F-C131-CD8C-F853-E5FD440F67F2}"/>
              </a:ext>
            </a:extLst>
          </p:cNvPr>
          <p:cNvGrpSpPr/>
          <p:nvPr/>
        </p:nvGrpSpPr>
        <p:grpSpPr>
          <a:xfrm>
            <a:off x="38100" y="1269999"/>
            <a:ext cx="13620750" cy="6829425"/>
            <a:chOff x="0" y="-419100"/>
            <a:chExt cx="18288000" cy="107061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0CD97F-4AD8-3DDF-E1A2-245C47D49676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F6A8607-AB0F-D390-9B3A-11F00D52FB82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21D1F0-E0A5-D57D-DB28-E52A02E7A0CC}"/>
                </a:ext>
              </a:extLst>
            </p:cNvPr>
            <p:cNvSpPr/>
            <p:nvPr/>
          </p:nvSpPr>
          <p:spPr>
            <a:xfrm>
              <a:off x="4419600" y="-419100"/>
              <a:ext cx="9448800" cy="102870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Jeux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Panier des lettres / syllabes</a:t>
              </a:r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DF31A7B2-DF02-48BD-BD44-16D85CE86298}"/>
              </a:ext>
            </a:extLst>
          </p:cNvPr>
          <p:cNvSpPr/>
          <p:nvPr/>
        </p:nvSpPr>
        <p:spPr>
          <a:xfrm>
            <a:off x="3810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44CC9D65-37BE-85B3-428F-DA34C2F97521}"/>
              </a:ext>
            </a:extLst>
          </p:cNvPr>
          <p:cNvSpPr/>
          <p:nvPr/>
        </p:nvSpPr>
        <p:spPr>
          <a:xfrm>
            <a:off x="11923955" y="8431007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EF65D775-7A08-0A1B-35A2-8AE6B27719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81" y="6184577"/>
            <a:ext cx="6728619" cy="40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016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A6C5-67B6-6338-C908-5A64B919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478507-ACF5-06FB-AD4B-0B58D825411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24D0DA8-C682-07ED-0439-EF5CD74FE710}"/>
              </a:ext>
            </a:extLst>
          </p:cNvPr>
          <p:cNvGrpSpPr/>
          <p:nvPr/>
        </p:nvGrpSpPr>
        <p:grpSpPr>
          <a:xfrm>
            <a:off x="458160" y="647698"/>
            <a:ext cx="12748764" cy="9220201"/>
            <a:chOff x="312517" y="308343"/>
            <a:chExt cx="8518967" cy="623068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A4CFD85-7E36-C47E-A443-E0FA44E26E6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E9A9E70-B82B-F9AF-E5A0-961F7CB70B70}"/>
                </a:ext>
              </a:extLst>
            </p:cNvPr>
            <p:cNvSpPr/>
            <p:nvPr/>
          </p:nvSpPr>
          <p:spPr>
            <a:xfrm>
              <a:off x="312517" y="30834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D8AAEB40-EBC0-CC74-EF52-71759325C76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AEE42A8-4370-5A45-28A5-7A81ED5505B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85ECF9F-ADA5-AE52-2B32-D0C8CECF0BF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26D40B9-86E1-133A-233C-2CBC47653CA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86FDC3C-53ED-65A4-5E03-E32D55028B4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08CB57B-06E2-8036-8A77-6EF06BC3F2F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FC66C30-E646-9978-8B60-5C0BB89B6B6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FA44F90B-8111-FFF6-0735-9E8AE3875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63" y="812189"/>
            <a:ext cx="570137" cy="50419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D6A58FD-3F67-7208-64EF-57278F149226}"/>
              </a:ext>
            </a:extLst>
          </p:cNvPr>
          <p:cNvSpPr txBox="1"/>
          <p:nvPr/>
        </p:nvSpPr>
        <p:spPr>
          <a:xfrm>
            <a:off x="1141625" y="623885"/>
            <a:ext cx="120124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Nous allons jouer au jeu « panier des syllabes  »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professeur explique les règles du jeu selon la fiche descriptive du jeu</a:t>
            </a: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1C4BD8D5-B5FB-5C5F-0E3F-44B07B4C6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62" y="21717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3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77D3-3BBC-AD82-17D0-21527D24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32FB-72A9-51D2-E2C1-191DB8A144B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2A946B9-7C1A-F8D1-A094-FA4B47FEEEEF}"/>
              </a:ext>
            </a:extLst>
          </p:cNvPr>
          <p:cNvGrpSpPr/>
          <p:nvPr/>
        </p:nvGrpSpPr>
        <p:grpSpPr>
          <a:xfrm>
            <a:off x="458160" y="647698"/>
            <a:ext cx="12748764" cy="9220201"/>
            <a:chOff x="312517" y="308343"/>
            <a:chExt cx="8518967" cy="623068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013FFD8-A06B-8A84-87CE-903E8263C87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333AE3E-EE5A-B845-0CBC-C3F48E1A3CEF}"/>
                </a:ext>
              </a:extLst>
            </p:cNvPr>
            <p:cNvSpPr/>
            <p:nvPr/>
          </p:nvSpPr>
          <p:spPr>
            <a:xfrm>
              <a:off x="312517" y="30834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BEF00200-C432-4B77-9D9F-0AA8713D344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25E2B60-3ECC-768F-6E1B-8EF1CE7F42C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05AA89E2-5E6F-AD4B-2180-8AE94DA08FB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B974D3F-0A9E-21C0-09C4-025CC62EA05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78C91066-FA59-CB4D-C6F1-7037990703B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271159B-A404-EABD-2F32-7675524E7D5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BCF94C7-86AD-13CF-2228-B83A2230222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978D8949-5E8C-4967-DC77-9937DC2A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63" y="812189"/>
            <a:ext cx="570137" cy="50419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AF5DF90-F145-47C1-3C49-C9959CD563B9}"/>
              </a:ext>
            </a:extLst>
          </p:cNvPr>
          <p:cNvSpPr txBox="1"/>
          <p:nvPr/>
        </p:nvSpPr>
        <p:spPr>
          <a:xfrm>
            <a:off x="1098762" y="647698"/>
            <a:ext cx="1560482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Maintenant, on va commencer le jeu.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r>
              <a:rPr kumimoji="0" lang="fr-FR" sz="20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 e )  annonce le début  du je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u et au signal l’élève qui a le panier à la main  prend une carte et la lit et la présente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à chaque membre du groupe qui la répète à son tour à haute voix;</a:t>
            </a:r>
            <a:endParaRPr kumimoji="0" lang="fr-FR" sz="24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A4A1ED72-AE0B-1A09-E77B-F174740DD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62" y="21717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03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5D293-54FD-E1C3-29A7-6C09C1C6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50883317-3F24-02C9-EF57-44C8DF2444D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68F345-DD1C-7B72-B057-4B43A76FE0BB}"/>
              </a:ext>
            </a:extLst>
          </p:cNvPr>
          <p:cNvSpPr/>
          <p:nvPr/>
        </p:nvSpPr>
        <p:spPr>
          <a:xfrm>
            <a:off x="361950" y="1384621"/>
            <a:ext cx="13620750" cy="656208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514376"/>
            <a:r>
              <a:rPr lang="fr-MA" sz="3200" b="1" dirty="0">
                <a:latin typeface="Dosis" pitchFamily="2" charset="0"/>
              </a:rPr>
              <a:t>Objectifs de l’activité:</a:t>
            </a:r>
          </a:p>
          <a:p>
            <a:pPr defTabSz="514376"/>
            <a:r>
              <a:rPr lang="fr-FR" sz="2400" dirty="0">
                <a:latin typeface="Dosis" pitchFamily="2" charset="0"/>
              </a:rPr>
              <a:t>Reconnaître la correspondance graphème / phonème</a:t>
            </a:r>
            <a:r>
              <a:rPr lang="fr-FR" sz="3200" b="1" dirty="0">
                <a:latin typeface="Dosis" pitchFamily="2" charset="0"/>
              </a:rPr>
              <a:t>.</a:t>
            </a:r>
          </a:p>
          <a:p>
            <a:pPr defTabSz="514376"/>
            <a:r>
              <a:rPr lang="fr-MA" sz="2400" dirty="0">
                <a:latin typeface="Dosis" pitchFamily="2" charset="0"/>
              </a:rPr>
              <a:t>Reconnaitre les lettres de l’alphabet, lire des syllabes  </a:t>
            </a:r>
            <a:endParaRPr lang="fr-FR" sz="2400" dirty="0">
              <a:latin typeface="Dosis" pitchFamily="2" charset="0"/>
            </a:endParaRPr>
          </a:p>
          <a:p>
            <a:pPr defTabSz="514376"/>
            <a:r>
              <a:rPr lang="fr-MA" sz="2400" dirty="0">
                <a:latin typeface="Dosis" pitchFamily="2" charset="0"/>
              </a:rPr>
              <a:t>Produire  des mots à partir  de syllabes</a:t>
            </a:r>
            <a:r>
              <a:rPr lang="fr-FR" sz="2400" dirty="0">
                <a:latin typeface="Dosis" pitchFamily="2" charset="0"/>
              </a:rPr>
              <a:t>.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Le outils: </a:t>
            </a:r>
            <a:r>
              <a:rPr lang="fr-MA" sz="2400" dirty="0">
                <a:latin typeface="Dosis" pitchFamily="2" charset="0"/>
              </a:rPr>
              <a:t>un petit panier, cartes des lettres, tableau syllabique, une cloche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La durée: 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de 10 à 12mn(deux fois/semaine au minimum)</a:t>
            </a:r>
          </a:p>
          <a:p>
            <a:pPr lvl="0" rtl="1">
              <a:lnSpc>
                <a:spcPct val="107000"/>
              </a:lnSpc>
              <a:defRPr/>
            </a:pPr>
            <a:r>
              <a:rPr lang="fr-MA" sz="3200" b="1" dirty="0">
                <a:latin typeface="Dosis" pitchFamily="2" charset="0"/>
              </a:rPr>
              <a:t>Les étapes de l’activité: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Dans un petit panier, L’enseignant met un ensemble de cartes de lettres/ syllabes  et les présente l’une après l’autre aux apprenants en prononçant le son de chaque lettre/syllabe et en la montrant sur le tableau syllabique accroché au mur;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Les apprenants s’assoient  en cercle et  au signal (musique ou applaudissement),  ils font passer le panier;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Une fois le signal (musique ou applaudissement) s’arrête , l’apprenant qui a le panier choisit une seule carte, il lit la lettre/la syllabe et la présente à chaque membre du groupe qui la répète à son tour à haute voix; puis il la montre sur le tableau syllabique; le jeu continue jusqu’à la lecture de toutes les lettres/les syllabes qui sont dans le panier.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fr-MA" sz="20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Remarques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: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fr-MA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Plus tard,  on demande aux apprenants au fur et à mesure de produire un mot commençant par cette lettre ou syllabe;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fr-MA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à chaque séance, on ajoute de nouvelles lettres/syllabes au panier</a:t>
            </a:r>
            <a:r>
              <a:rPr lang="a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</a:rPr>
              <a:t>.</a:t>
            </a:r>
            <a:endParaRPr lang="fr-FR" sz="2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osis" pitchFamily="2" charset="0"/>
              <a:cs typeface="Arial" panose="020B060402020202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1B347A7-EB72-4CAC-AD1F-4A46BB842AED}"/>
              </a:ext>
            </a:extLst>
          </p:cNvPr>
          <p:cNvSpPr/>
          <p:nvPr/>
        </p:nvSpPr>
        <p:spPr>
          <a:xfrm>
            <a:off x="0" y="88529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23C16432-3151-FFC5-C3A9-4DB7D5475E4D}"/>
              </a:ext>
            </a:extLst>
          </p:cNvPr>
          <p:cNvSpPr/>
          <p:nvPr/>
        </p:nvSpPr>
        <p:spPr>
          <a:xfrm>
            <a:off x="11923955" y="8431007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1CE085D0-E871-E2D2-DDF3-F304F58897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36834"/>
            <a:ext cx="2695575" cy="269557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6A734DF0-1CE7-BB68-0E1B-69D71E3AB580}"/>
              </a:ext>
            </a:extLst>
          </p:cNvPr>
          <p:cNvSpPr txBox="1">
            <a:spLocks/>
          </p:cNvSpPr>
          <p:nvPr/>
        </p:nvSpPr>
        <p:spPr>
          <a:xfrm>
            <a:off x="3429000" y="181598"/>
            <a:ext cx="5867400" cy="9998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Jeu du panier</a:t>
            </a:r>
            <a:r>
              <a:rPr kumimoji="0" lang="fr-F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ar-MA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8767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8A751-96CD-0A92-A9B2-D8600373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34C9D98-C32C-DC15-07C8-DFBC00E85B2F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A16C63A-94DF-8DC4-1578-62EE495C96F3}"/>
              </a:ext>
            </a:extLst>
          </p:cNvPr>
          <p:cNvGrpSpPr/>
          <p:nvPr/>
        </p:nvGrpSpPr>
        <p:grpSpPr>
          <a:xfrm>
            <a:off x="458160" y="647698"/>
            <a:ext cx="12748764" cy="9220201"/>
            <a:chOff x="312517" y="308343"/>
            <a:chExt cx="8518967" cy="623068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0B8593A-E7C9-4AB7-BCD1-41213D7EF23D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FBC380F-97D4-7155-7CE7-77540D3D7C51}"/>
                </a:ext>
              </a:extLst>
            </p:cNvPr>
            <p:cNvSpPr/>
            <p:nvPr/>
          </p:nvSpPr>
          <p:spPr>
            <a:xfrm>
              <a:off x="312517" y="30834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D96643D-54F2-4016-34DB-3FD92AB7721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0F0EE07-3ABB-F2B9-6942-3E164A79EAD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E4086E7-82F5-6FD8-4F16-BA8169EF71B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8D46D87-E11C-FB7F-7E4D-01287E455EB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905BAA5-6B56-92A0-A58E-586D8C211DB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CDF8103-01E9-79EB-D8B8-14CAFF4D2E4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A10BB3A2-9261-40D9-AAF1-346D7E97CFE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1B2D07A6-E81B-B824-630D-081FE06EB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63" y="812189"/>
            <a:ext cx="570137" cy="5041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BA8648A-28A3-BA92-84EB-D3345472CAC5}"/>
              </a:ext>
            </a:extLst>
          </p:cNvPr>
          <p:cNvSpPr txBox="1"/>
          <p:nvPr/>
        </p:nvSpPr>
        <p:spPr>
          <a:xfrm>
            <a:off x="1624631" y="972443"/>
            <a:ext cx="12040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À la maison, terminez les activités de la page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21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372BA06A-C021-C5FB-DDF9-D149F6E1463A}"/>
              </a:ext>
            </a:extLst>
          </p:cNvPr>
          <p:cNvSpPr txBox="1"/>
          <p:nvPr/>
        </p:nvSpPr>
        <p:spPr>
          <a:xfrm>
            <a:off x="4329727" y="2074044"/>
            <a:ext cx="5471627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46">
              <a:lnSpc>
                <a:spcPts val="7400"/>
              </a:lnSpc>
              <a:defRPr/>
            </a:pPr>
            <a:r>
              <a:rPr lang="en-US" sz="3600" dirty="0">
                <a:solidFill>
                  <a:srgbClr val="215968"/>
                </a:solidFill>
                <a:latin typeface="Carelia"/>
              </a:rPr>
              <a:t>Devoir à la </a:t>
            </a:r>
            <a:r>
              <a:rPr lang="en-US" sz="3600" dirty="0" err="1">
                <a:solidFill>
                  <a:srgbClr val="215968"/>
                </a:solidFill>
                <a:latin typeface="Carelia"/>
              </a:rPr>
              <a:t>maison</a:t>
            </a:r>
            <a:endParaRPr lang="en-US" sz="3600" dirty="0">
              <a:solidFill>
                <a:srgbClr val="215968"/>
              </a:solidFill>
              <a:latin typeface="Carelia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3D47250A-A73A-2FAB-91A1-A1EDF6D8B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575" y="1101089"/>
            <a:ext cx="1234045" cy="1026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5E963A-F82B-D408-01BA-56E409FA0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811" y="2881622"/>
            <a:ext cx="6262154" cy="69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267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E222-97F6-76FF-B0ED-7DF2295C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98DCFA-5524-4F0B-C71B-89AC7B3B01A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3DB36E5-DCF1-96BA-A43B-2E5A91E1EB44}"/>
              </a:ext>
            </a:extLst>
          </p:cNvPr>
          <p:cNvSpPr/>
          <p:nvPr/>
        </p:nvSpPr>
        <p:spPr>
          <a:xfrm>
            <a:off x="458160" y="647699"/>
            <a:ext cx="12748764" cy="9220200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A983112-0513-9545-509E-34ECA507043C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0523C16-C2E2-0BA6-5D1F-DA7A4FCBDBD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39FDE620-787E-00E0-EFB4-3D618D63684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AF53D99-95DC-2CDC-606A-E807B61B309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7609A666-C908-7748-2FCD-7CD8A39438B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A7E7C31-B703-7918-4323-27720347D1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14BEF88-1593-FC47-91E9-B592FDD99DC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212F4B11-7C1B-9608-ED61-A84E6F9E050E}"/>
              </a:ext>
            </a:extLst>
          </p:cNvPr>
          <p:cNvGrpSpPr/>
          <p:nvPr/>
        </p:nvGrpSpPr>
        <p:grpSpPr>
          <a:xfrm>
            <a:off x="1161402" y="2857500"/>
            <a:ext cx="10421464" cy="5019675"/>
            <a:chOff x="785033" y="2260600"/>
            <a:chExt cx="9070167" cy="4368800"/>
          </a:xfrm>
        </p:grpSpPr>
        <p:sp>
          <p:nvSpPr>
            <p:cNvPr id="9" name="Bulle narrative : rectangle à coins arrondis 8">
              <a:extLst>
                <a:ext uri="{FF2B5EF4-FFF2-40B4-BE49-F238E27FC236}">
                  <a16:creationId xmlns:a16="http://schemas.microsoft.com/office/drawing/2014/main" id="{1917ED7E-02E5-4A25-B114-71CE5493EC53}"/>
                </a:ext>
              </a:extLst>
            </p:cNvPr>
            <p:cNvSpPr/>
            <p:nvPr/>
          </p:nvSpPr>
          <p:spPr>
            <a:xfrm>
              <a:off x="5313911" y="2404799"/>
              <a:ext cx="4541289" cy="1635091"/>
            </a:xfrm>
            <a:prstGeom prst="wedgeRoundRectCallout">
              <a:avLst>
                <a:gd name="adj1" fmla="val -73525"/>
                <a:gd name="adj2" fmla="val -793"/>
                <a:gd name="adj3" fmla="val 16667"/>
              </a:avLst>
            </a:prstGeom>
            <a:solidFill>
              <a:srgbClr val="D6DF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35"/>
              <a:endParaRPr lang="fr-MA" sz="675" dirty="0">
                <a:solidFill>
                  <a:srgbClr val="215968"/>
                </a:solidFill>
                <a:latin typeface="Dosis" pitchFamily="2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E527FD1-285F-8A85-1187-B3672107BDD6}"/>
                </a:ext>
              </a:extLst>
            </p:cNvPr>
            <p:cNvSpPr txBox="1"/>
            <p:nvPr/>
          </p:nvSpPr>
          <p:spPr>
            <a:xfrm flipH="1">
              <a:off x="5412067" y="2474893"/>
              <a:ext cx="4344976" cy="16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35"/>
              <a:endParaRPr lang="fr-MA" sz="2400" b="1" dirty="0">
                <a:solidFill>
                  <a:srgbClr val="215968"/>
                </a:solidFill>
                <a:latin typeface="Dosis" pitchFamily="2" charset="0"/>
              </a:endParaRP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La séance d’aujourd’hui est terminée</a:t>
              </a: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 </a:t>
              </a: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A demain ! </a:t>
              </a:r>
            </a:p>
            <a:p>
              <a:pPr marL="257195" indent="-257195" defTabSz="342935">
                <a:buFontTx/>
                <a:buChar char="-"/>
              </a:pPr>
              <a:endParaRPr lang="fr-MA" sz="2400" b="1" dirty="0">
                <a:solidFill>
                  <a:srgbClr val="EEECE1">
                    <a:lumMod val="25000"/>
                  </a:srgbClr>
                </a:solidFill>
                <a:latin typeface="Dosis" pitchFamily="2" charset="0"/>
              </a:endParaRPr>
            </a:p>
          </p:txBody>
        </p:sp>
        <p:pic>
          <p:nvPicPr>
            <p:cNvPr id="16" name="Image 15" descr="Une image contenant croquis, dessin, illustration, Visage humain&#10;&#10;Le contenu généré par l’IA peut être incorrect.">
              <a:extLst>
                <a:ext uri="{FF2B5EF4-FFF2-40B4-BE49-F238E27FC236}">
                  <a16:creationId xmlns:a16="http://schemas.microsoft.com/office/drawing/2014/main" id="{572C3A53-3146-B941-FE72-52C6EFD96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0DD"/>
                </a:clrFrom>
                <a:clrTo>
                  <a:srgbClr val="FFF0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33" y="2260600"/>
              <a:ext cx="4344976" cy="43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4151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CE4B2-FD2F-990C-DF94-E32A763B3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3245BDE6-7AA4-08DD-C2FB-AA2FF886AA1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5EA4B7E-FD64-2C4F-F66C-00647C64A5F7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3647D98-6365-3D3F-7C0D-829CEAB78E8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FA68C78-E349-4608-9BFC-5325C29A0CCC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85800">
                <a:lnSpc>
                  <a:spcPts val="1556"/>
                </a:lnSpc>
              </a:pPr>
              <a:r>
                <a:rPr lang="ar-MA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6E19098-86ED-6896-582D-ABB21C430E1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/>
              <a:r>
                <a:rPr lang="fr-FR" sz="54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Réflexions de l’enseignant</a:t>
              </a:r>
            </a:p>
            <a:p>
              <a:pPr algn="ctr" defTabSz="514376"/>
              <a:endParaRPr lang="fr-FR" sz="54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/>
              <a:r>
                <a:rPr lang="fr-FR" sz="3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note mes observations dans le cahier-journal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FB1A85D8-0D75-F647-FFB0-919F891BB1CE}"/>
              </a:ext>
            </a:extLst>
          </p:cNvPr>
          <p:cNvSpPr/>
          <p:nvPr/>
        </p:nvSpPr>
        <p:spPr>
          <a:xfrm>
            <a:off x="28575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3133D269-AED1-0CFD-D7BD-9B92C61F70C2}"/>
              </a:ext>
            </a:extLst>
          </p:cNvPr>
          <p:cNvSpPr/>
          <p:nvPr/>
        </p:nvSpPr>
        <p:spPr>
          <a:xfrm>
            <a:off x="11923955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628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3DC9-C6BF-E0B5-0EA6-2752F6D7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9A93F-2A26-6539-DEFA-EC3214ACF385}"/>
              </a:ext>
            </a:extLst>
          </p:cNvPr>
          <p:cNvSpPr/>
          <p:nvPr/>
        </p:nvSpPr>
        <p:spPr>
          <a:xfrm>
            <a:off x="0" y="866885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7580811-44D2-0713-DA22-C7264402B3DE}"/>
              </a:ext>
            </a:extLst>
          </p:cNvPr>
          <p:cNvSpPr/>
          <p:nvPr/>
        </p:nvSpPr>
        <p:spPr>
          <a:xfrm>
            <a:off x="11981105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FDAD11B-98B7-8017-F5F4-112ACA7F5F0E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0D7BBDA-8161-88E0-5165-464A8246917D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55C58A4-DD53-E71F-21B4-9FF2E219F70C}"/>
              </a:ext>
            </a:extLst>
          </p:cNvPr>
          <p:cNvGrpSpPr/>
          <p:nvPr/>
        </p:nvGrpSpPr>
        <p:grpSpPr>
          <a:xfrm>
            <a:off x="433188" y="342900"/>
            <a:ext cx="12849624" cy="8585562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C64D6A8-B2AC-C767-721B-1FCA04132154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fr-FR" sz="21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3AF4F9-29C5-59C6-FCBE-DADB2B1CFCC2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00"/>
              <a:endParaRPr lang="fr-MA" sz="525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63C068C-0FD8-4C4D-9CF5-FB3ECAE3900D}"/>
              </a:ext>
            </a:extLst>
          </p:cNvPr>
          <p:cNvSpPr txBox="1"/>
          <p:nvPr/>
        </p:nvSpPr>
        <p:spPr>
          <a:xfrm>
            <a:off x="1028701" y="2215693"/>
            <a:ext cx="11341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A la fin de la séance d’aujourd’hui, au moins 80% des élèves devraient être capables de :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7EF5B05-889C-CED3-42C0-1A341578C956}"/>
              </a:ext>
            </a:extLst>
          </p:cNvPr>
          <p:cNvGrpSpPr/>
          <p:nvPr/>
        </p:nvGrpSpPr>
        <p:grpSpPr>
          <a:xfrm>
            <a:off x="2124914" y="3699565"/>
            <a:ext cx="9466173" cy="2407466"/>
            <a:chOff x="2853491" y="4076701"/>
            <a:chExt cx="12621564" cy="3209955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03DDA6B-280A-5D7F-4C95-36BC89CD1E14}"/>
                </a:ext>
              </a:extLst>
            </p:cNvPr>
            <p:cNvGrpSpPr/>
            <p:nvPr/>
          </p:nvGrpSpPr>
          <p:grpSpPr>
            <a:xfrm flipH="1">
              <a:off x="2853491" y="4076701"/>
              <a:ext cx="12581019" cy="1399639"/>
              <a:chOff x="1309128" y="1880836"/>
              <a:chExt cx="6724021" cy="748048"/>
            </a:xfrm>
          </p:grpSpPr>
          <p:sp>
            <p:nvSpPr>
              <p:cNvPr id="33" name="Rectangle : coins arrondis 18 - 2">
                <a:extLst>
                  <a:ext uri="{FF2B5EF4-FFF2-40B4-BE49-F238E27FC236}">
                    <a16:creationId xmlns:a16="http://schemas.microsoft.com/office/drawing/2014/main" id="{6B41BC3C-D488-F60C-65CC-99C4802DA7D2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BDF7AB0-03E9-5C15-37EE-DBAFA7F67822}"/>
                  </a:ext>
                </a:extLst>
              </p:cNvPr>
              <p:cNvSpPr txBox="1"/>
              <p:nvPr/>
            </p:nvSpPr>
            <p:spPr>
              <a:xfrm>
                <a:off x="3082838" y="2077767"/>
                <a:ext cx="4373252" cy="3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685800">
                  <a:buFont typeface="Arial" panose="020B0604020202020204" pitchFamily="34" charset="0"/>
                  <a:buChar char="•"/>
                </a:pPr>
                <a:r>
                  <a:rPr lang="fr-FR" sz="30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Comprendre et produire </a:t>
                </a:r>
                <a:r>
                  <a:rPr lang="fr-FR" sz="3000" b="1" dirty="0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les mots du vocabulaire</a:t>
                </a:r>
              </a:p>
            </p:txBody>
          </p:sp>
          <p:sp>
            <p:nvSpPr>
              <p:cNvPr id="37" name="Oval 86">
                <a:extLst>
                  <a:ext uri="{FF2B5EF4-FFF2-40B4-BE49-F238E27FC236}">
                    <a16:creationId xmlns:a16="http://schemas.microsoft.com/office/drawing/2014/main" id="{065A59F7-9987-ABAF-3C30-7413B83EFFA6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38" name="Graphique 37">
                <a:extLst>
                  <a:ext uri="{FF2B5EF4-FFF2-40B4-BE49-F238E27FC236}">
                    <a16:creationId xmlns:a16="http://schemas.microsoft.com/office/drawing/2014/main" id="{7E46BD37-2FD6-B338-E549-7EB9B3519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07FF7AA6-DE9A-3167-61D0-60C1786199AA}"/>
                </a:ext>
              </a:extLst>
            </p:cNvPr>
            <p:cNvGrpSpPr/>
            <p:nvPr/>
          </p:nvGrpSpPr>
          <p:grpSpPr>
            <a:xfrm flipH="1">
              <a:off x="2853491" y="5887017"/>
              <a:ext cx="12621564" cy="1399639"/>
              <a:chOff x="1287458" y="1880836"/>
              <a:chExt cx="6745691" cy="748048"/>
            </a:xfrm>
          </p:grpSpPr>
          <p:sp>
            <p:nvSpPr>
              <p:cNvPr id="6" name="Rectangle : coins arrondis 18 - 2">
                <a:extLst>
                  <a:ext uri="{FF2B5EF4-FFF2-40B4-BE49-F238E27FC236}">
                    <a16:creationId xmlns:a16="http://schemas.microsoft.com/office/drawing/2014/main" id="{A00F715A-067F-86C8-8D2C-491ED3DAA05B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7D20E1-D24E-0C5B-AECE-00F619557DAB}"/>
                  </a:ext>
                </a:extLst>
              </p:cNvPr>
              <p:cNvSpPr txBox="1"/>
              <p:nvPr/>
            </p:nvSpPr>
            <p:spPr>
              <a:xfrm>
                <a:off x="1287458" y="2087646"/>
                <a:ext cx="6168633" cy="3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685800">
                  <a:buFont typeface="Arial" panose="020B0604020202020204" pitchFamily="34" charset="0"/>
                  <a:buChar char="•"/>
                </a:pPr>
                <a:r>
                  <a:rPr lang="fr-FR" sz="30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Lire et écrire </a:t>
                </a:r>
                <a:r>
                  <a:rPr lang="fr-FR" sz="3000" b="1" dirty="0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les mots et les phrases  présentées. </a:t>
                </a:r>
              </a:p>
            </p:txBody>
          </p:sp>
          <p:sp>
            <p:nvSpPr>
              <p:cNvPr id="8" name="Oval 86">
                <a:extLst>
                  <a:ext uri="{FF2B5EF4-FFF2-40B4-BE49-F238E27FC236}">
                    <a16:creationId xmlns:a16="http://schemas.microsoft.com/office/drawing/2014/main" id="{D64A107A-2E1E-6946-6BC4-9B3D18C6205A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9" name="Graphique 8">
                <a:extLst>
                  <a:ext uri="{FF2B5EF4-FFF2-40B4-BE49-F238E27FC236}">
                    <a16:creationId xmlns:a16="http://schemas.microsoft.com/office/drawing/2014/main" id="{7872DD2A-9C62-70C6-B1A4-F446FBB45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BF069FA-30A5-C278-AB56-84275188BE24}"/>
              </a:ext>
            </a:extLst>
          </p:cNvPr>
          <p:cNvSpPr txBox="1"/>
          <p:nvPr/>
        </p:nvSpPr>
        <p:spPr>
          <a:xfrm>
            <a:off x="2619008" y="6640711"/>
            <a:ext cx="10325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Les objectifs de ma séance ont-ils été atteints ? Sinon, pourquoi ? </a:t>
            </a:r>
          </a:p>
          <a:p>
            <a:pPr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Que faudrait-il faire pour les prochaines séances ? 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6957875D-B494-8377-E10F-26B17E3EFBE0}"/>
              </a:ext>
            </a:extLst>
          </p:cNvPr>
          <p:cNvSpPr/>
          <p:nvPr/>
        </p:nvSpPr>
        <p:spPr>
          <a:xfrm rot="21482714">
            <a:off x="721803" y="6697440"/>
            <a:ext cx="1305563" cy="1391177"/>
          </a:xfrm>
          <a:custGeom>
            <a:avLst/>
            <a:gdLst/>
            <a:ahLst/>
            <a:cxnLst/>
            <a:rect l="l" t="t" r="r" b="b"/>
            <a:pathLst>
              <a:path w="1363289" h="1605587">
                <a:moveTo>
                  <a:pt x="0" y="0"/>
                </a:moveTo>
                <a:lnTo>
                  <a:pt x="1363289" y="0"/>
                </a:lnTo>
                <a:lnTo>
                  <a:pt x="1363289" y="1605587"/>
                </a:lnTo>
                <a:lnTo>
                  <a:pt x="0" y="16055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35">
              <a:defRPr/>
            </a:pPr>
            <a:endParaRPr lang="fr-MA" sz="450">
              <a:solidFill>
                <a:prstClr val="black"/>
              </a:solidFill>
              <a:latin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344065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074D-EC05-DDC7-9B32-4A0E0F4A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77D92C2-ECAB-CB22-BB10-1810CE0DCD6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EACFD1F-4CFE-D32F-19CF-71F0F6A16B1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2920188-5C24-D6D0-B981-297250FDA706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25296D4-412D-6D58-76ED-031D82DDDFE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C3B389A-B1FE-AB07-7491-AEF0E2D1F1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B56C6E8-B300-5FA8-3662-35D55DA2836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29F9EA2-91E1-715C-D12E-2ADFE2FD198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C095523-60F0-221D-9F9F-8AC3BF4C1E4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BA4621-7FE4-D94E-BC23-AB8B137FC1E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F231FFB-4220-3693-CDC3-58DE6062E2DB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5898B1-4090-7201-E2A2-491AAAF2CC95}"/>
              </a:ext>
            </a:extLst>
          </p:cNvPr>
          <p:cNvSpPr txBox="1"/>
          <p:nvPr/>
        </p:nvSpPr>
        <p:spPr>
          <a:xfrm>
            <a:off x="1482390" y="671757"/>
            <a:ext cx="11799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ch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«a»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cha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,on entend « 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cha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 » et on écrit « chat » avec un t lettre muette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isons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 «chat».   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Qui veut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lire  « chat » ?                        </a:t>
            </a:r>
            <a:endParaRPr lang="fr-FR" sz="36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431A39-7DF4-B531-1D5D-62B50CA5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13D0A76-8D14-642F-4F0E-7516F3FBEDA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chat </a:t>
            </a:r>
            <a:endParaRPr lang="fr-MA" sz="19900" dirty="0">
              <a:solidFill>
                <a:prstClr val="white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8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9F30-C6E6-059B-3A03-4A0C2EE1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32EB31-1746-0A10-02AC-16FC05AB650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5AD4A9-01C3-1CAB-3D61-5F758700DCE3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A84D3F0-3280-A76F-D503-1F53187D2E98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3CC5352-5CCA-1799-B95A-D77F41141F9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18DBC3E-3D77-A2B6-55D0-C0B5DE73D6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5FECCD8-E5C7-AF7F-BC4F-1A98760CBBE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215C0F3-1985-39E1-A5E0-3B37B345AD4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12A07DE-3ADC-EB91-8DB3-712FF80826E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8E2B0E3-88B3-CCB2-C3F7-DCC817B802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BFEFC2-DD48-BE1C-8F7F-65B14BA832B6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D064EE-8453-EC00-95F5-8EE6AE2C63DF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«chat»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BFAD85-FAB8-3F6A-51FD-76ECE6B65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4A026DC3-CDCA-1925-4557-74112B5B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F4C3-6480-8E87-C736-3A0B381D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EAF51-7B00-7817-1E79-68E4B6F3FD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857741-AFB7-7030-AA95-69E86FB91661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2116C89-18C6-14AA-D0C4-7B67857CDE95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BB5CA84-B764-7132-2FA6-C791F269208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DF77869-90CB-389A-0F0C-D2F6A78FD5E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B2D1284-6715-D595-27BB-0016D941FAA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0F3B124-C1D2-07E2-07E4-B89B6C78162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2A230E1-DBAF-1D54-5819-27E20C24FF9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56C9E2A-7303-367E-6780-9FC170DB319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1C5C1BC-AC61-9C64-145B-14314E367AD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B20B19-94BA-2039-953E-9935AA0CF2A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«chat 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E1A0C9-D741-3589-627D-359053E9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7347442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58C88E46-DC64-D85A-56D0-C553B52BA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A8177FF-92CE-3184-B1BB-7FDA3A6A6D3D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chat</a:t>
            </a:r>
            <a:endParaRPr lang="fr-MA" sz="88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01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DB87-7240-CFE8-24CC-8FBF96F6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0ADF53-09AA-80B0-10BE-83DFAC02551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63C0679-E40C-543B-051C-B9677563A307}"/>
              </a:ext>
            </a:extLst>
          </p:cNvPr>
          <p:cNvSpPr/>
          <p:nvPr/>
        </p:nvSpPr>
        <p:spPr>
          <a:xfrm>
            <a:off x="414766" y="485998"/>
            <a:ext cx="12886469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4E37796-EAF5-EC2E-E50D-C551D1C7485D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EA34F21-CD2E-2FE3-A2EB-815F759FD4E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DDD279E-6CFE-5306-AA02-1FDB77E40BB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59BC4D0-167B-61E8-EB2A-0D7D82A2E44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195B276-3E52-B79A-78B5-C569C45A071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9EB2D3B-3F6B-A678-6B5C-D6FF6A9BBFE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EC9F244-16D7-BB0C-D9D8-838D65115EA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7BB8326-EE61-64A2-D9B3-A4ADD612B8D2}"/>
              </a:ext>
            </a:extLst>
          </p:cNvPr>
          <p:cNvSpPr/>
          <p:nvPr/>
        </p:nvSpPr>
        <p:spPr>
          <a:xfrm>
            <a:off x="434610" y="485996"/>
            <a:ext cx="12866624" cy="131016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6F650D-4DEF-F47C-3EB7-B2A97D3DEFB3}"/>
              </a:ext>
            </a:extLst>
          </p:cNvPr>
          <p:cNvSpPr txBox="1"/>
          <p:nvPr/>
        </p:nvSpPr>
        <p:spPr>
          <a:xfrm>
            <a:off x="777805" y="698759"/>
            <a:ext cx="127198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« b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«ou»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bou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–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« 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ch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«e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 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che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» - «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bou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 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che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 » «  bouche ».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isons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bou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»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che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»  «bouche».   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Qui veut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lire 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bou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»-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che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» - «bouche»  ?                        </a:t>
            </a:r>
            <a:endParaRPr lang="fr-FR" sz="36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2602254-B850-A716-21A5-C6B6F026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5" y="514571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15C539E-7AAD-A3B7-2A5C-BB604D18155F}"/>
              </a:ext>
            </a:extLst>
          </p:cNvPr>
          <p:cNvSpPr txBox="1"/>
          <p:nvPr/>
        </p:nvSpPr>
        <p:spPr>
          <a:xfrm>
            <a:off x="1462547" y="4154206"/>
            <a:ext cx="1055034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bouche</a:t>
            </a:r>
            <a:endParaRPr lang="fr-MA" sz="19900" dirty="0">
              <a:solidFill>
                <a:prstClr val="white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0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1EB1-0EF0-9781-B5A1-D1A11BD0E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FCECD3-9398-AF1F-C4A9-708908C2E4A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6414DE6-5480-91B2-167C-CB98DFBB1C3F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FE602C3-CE8A-F2F4-BE45-2646467B8C1E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4BDF9EC-3BDF-A472-9942-8F15096A090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2DAB576F-CBC3-AEC6-4759-2CA44E51BAF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D9E733F-D32C-5DA9-6807-11E7E88B3AD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D06DDB35-9510-2046-488C-FD496E82C83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D2C17DA-A478-5006-8959-2698BCAE117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5C46DD-F7D0-CC28-8EA5-A688BAC75A0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EF94E11-C477-CB6D-15E2-787301BCE23F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A05351-68C7-5E1E-5BEE-B7289273DA2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«bouche 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E1D0B1-04D2-D527-8615-F7BAA7FDF3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69BCC657-5C44-EE8C-F4B6-C0AFBED51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6EF9F-89C3-F13D-F815-27DD75C5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B5FEAD-C06B-EFDA-7E7C-05F5F514B4C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1C8EE06-CD9B-8C06-5467-6CE94D8CF7FD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24B68E4-1E81-4AE9-4248-0AA5171A1252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1EA169F-BCF7-BC3A-92C7-F577CFC279F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EC17607-DD54-94FF-61DD-CE7ACFE216E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43A9950-3ABA-DC68-97C3-9C24253AD35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755240D-58B9-4531-B6C3-42C60F4A6B6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3A97C3E-D845-3E48-306B-58B68A4F71E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2B07425-2CB2-4EE6-86B0-468C31E9C5B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08066D7-7B4D-EEDC-C221-27805CA8ED8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DD62A64-6F4A-1B9F-DBCB-F34B88909877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«bouche»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18FA1A-8E61-D6D0-0CDD-517CC75790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800" y="2577771"/>
            <a:ext cx="8722326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1BA189A1-A86E-CF42-2458-3DB20976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CE0C093-5BA2-9FA2-1887-4E5D841DF18F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bouche</a:t>
            </a:r>
          </a:p>
        </p:txBody>
      </p:sp>
    </p:spTree>
    <p:extLst>
      <p:ext uri="{BB962C8B-B14F-4D97-AF65-F5344CB8AC3E}">
        <p14:creationId xmlns:p14="http://schemas.microsoft.com/office/powerpoint/2010/main" val="3797203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6560-5915-13C6-BCA8-7C5DCE18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3C4832-8093-7A0B-D8DC-1D65947DDD5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0FFDF9C-CD8E-3A61-2130-98B15B7396D3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F9B3AD4-B06E-70CB-00F8-8D2418ED8EA5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E25C09F-047E-2A60-F585-5A52FD258F73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200DAA1-6C32-09E7-2E92-91914E72D8E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1035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Vocabulaire 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0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- quatre- taxi – poule –Karaté – tapis. 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1F6548B9-67A3-0F69-191D-B52D22455EEA}"/>
              </a:ext>
            </a:extLst>
          </p:cNvPr>
          <p:cNvSpPr/>
          <p:nvPr/>
        </p:nvSpPr>
        <p:spPr>
          <a:xfrm>
            <a:off x="-922" y="73775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EBB04245-46B3-2CC1-C22A-00A711C4DA4C}"/>
              </a:ext>
            </a:extLst>
          </p:cNvPr>
          <p:cNvSpPr/>
          <p:nvPr/>
        </p:nvSpPr>
        <p:spPr>
          <a:xfrm>
            <a:off x="11981106" y="7197948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440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1ECD3-C996-0B38-F265-A4347CD3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61D81F-AFA5-3AA4-4447-9C40AB9BD438}"/>
              </a:ext>
            </a:extLst>
          </p:cNvPr>
          <p:cNvSpPr/>
          <p:nvPr/>
        </p:nvSpPr>
        <p:spPr>
          <a:xfrm>
            <a:off x="-1" y="0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E4CEBA-C548-58F8-2871-FB2273FA85BE}"/>
              </a:ext>
            </a:extLst>
          </p:cNvPr>
          <p:cNvGrpSpPr/>
          <p:nvPr/>
        </p:nvGrpSpPr>
        <p:grpSpPr>
          <a:xfrm>
            <a:off x="467685" y="571500"/>
            <a:ext cx="12748764" cy="9372600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2F02317F-305C-37D1-7FFC-0FDA2ADE755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2A243F82-95A7-9A6C-03F4-3C1C86D98F4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C625B0B2-C37E-87F5-E8D7-FE1142B2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7E7A934-2A95-2593-7304-F98AC2D475F6}"/>
              </a:ext>
            </a:extLst>
          </p:cNvPr>
          <p:cNvSpPr txBox="1"/>
          <p:nvPr/>
        </p:nvSpPr>
        <p:spPr>
          <a:xfrm>
            <a:off x="1807371" y="892864"/>
            <a:ext cx="10615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Nous allons apprendre de nouveaux mots en français.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D566395-7F70-482C-E737-815EA37465D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1B8440F-1468-9CE8-24CC-194B75D0EB2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6C164EE3-9F6E-638B-5DC3-48BF7DEA70D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BFC50234-350B-A4BA-1B08-B4B7FBFCDB6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6EBF45F-F7CC-AD61-D301-05854FCF64B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CC05EE30-68A9-CB7D-F0C5-6DC94C0242C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109D8C75-4176-C1F0-3867-6A7B2E68E91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FC64C1FC-CFA7-47EC-1C2E-58F7064ADC1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79528"/>
            <a:ext cx="4654805" cy="5292378"/>
          </a:xfrm>
          <a:prstGeom prst="rect">
            <a:avLst/>
          </a:prstGeom>
        </p:spPr>
      </p:pic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BB9DE605-3CA2-32A4-FDD3-3571348A401B}"/>
              </a:ext>
            </a:extLst>
          </p:cNvPr>
          <p:cNvSpPr/>
          <p:nvPr/>
        </p:nvSpPr>
        <p:spPr>
          <a:xfrm>
            <a:off x="4610100" y="1889799"/>
            <a:ext cx="8305800" cy="5000006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01E5F3-C590-5B66-BFA8-A17BA928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357" y="4374662"/>
            <a:ext cx="1292229" cy="160236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6A90F3E-C165-BE49-F4D5-607148B35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805" y="2132904"/>
            <a:ext cx="2909503" cy="193547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92AD85F-76FC-269B-5508-356E81CE0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1088" y="3840570"/>
            <a:ext cx="1546994" cy="185182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36A05E7-B548-4A20-5556-40D2ADDE19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5194" y="4132156"/>
            <a:ext cx="2038635" cy="241968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880DDDD-8CBC-DF40-F856-DDBC78402C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0967" y="2331049"/>
            <a:ext cx="3480995" cy="16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6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E008-81BD-CA54-7FD4-38DFF848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F9238-08A7-824E-B7B5-E45F436872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1"/>
            <a:ext cx="13716000" cy="1028700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555" b="-5555"/>
            </a:stretch>
          </a:blipFill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9A8A67D-BD6C-2C18-1ED1-EA5AAD765FD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1505" y="796413"/>
            <a:ext cx="12606278" cy="9136628"/>
            <a:chOff x="0" y="0"/>
            <a:chExt cx="3895412" cy="255517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06DAE8-1A29-8E01-58C6-DDBDB2A85B8E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F7EA69-280A-ACCD-8877-EEA888CF99A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marR="0" lvl="0" indent="0" algn="just" defTabSz="914400" rtl="0" eaLnBrk="1" fontAlgn="auto" latinLnBrk="0" hangingPunct="1">
                <a:lnSpc>
                  <a:spcPts val="240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54C807-D94D-2A36-9EE1-7A07C07B6F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14400" y="341580"/>
            <a:ext cx="929376" cy="8922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F1F4DF9-5A0B-3C13-D21D-D2E6A16845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137866" y="1569662"/>
            <a:ext cx="10629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Recommandations générales pour les enseignant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(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)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C54C451-A5DF-C32B-A0BB-431F0DF078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855" y="2636123"/>
            <a:ext cx="1224673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A7A0-9821-F08A-F334-9BF4DE2DC2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65561" y="7483331"/>
            <a:ext cx="1224673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338" marR="0" lvl="0" indent="-795338" algn="just" defTabSz="914400" rtl="0" eaLnBrk="1" fontAlgn="auto" latinLnBrk="0" hangingPunct="1">
              <a:lnSpc>
                <a:spcPts val="30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BD959DA-C419-89F1-727C-B6814A2611A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91276" y="8354656"/>
            <a:ext cx="1224673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0120" marR="0" lvl="0" indent="-9501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03A23-7467-D54D-E20F-5FE269172A9C}"/>
              </a:ext>
            </a:extLst>
          </p:cNvPr>
          <p:cNvSpPr txBox="1"/>
          <p:nvPr/>
        </p:nvSpPr>
        <p:spPr>
          <a:xfrm>
            <a:off x="7725746" y="322864"/>
            <a:ext cx="5507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 l’enseignant – A ne pas lire aux élèves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31763A8-C8B5-093E-E458-C657B119718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3702" y="2600300"/>
            <a:ext cx="11874157" cy="779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1. Se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préparer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lire attentivement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l’ensemble des diapositives en amont afin de s’en imprégner et élaborer la carte mentale de la leçon et anticiper les enchaînements.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   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2. Couvrir le contenu de la leçon avec une vérification permanente de la compréhension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ne pas sauter de diapositives et vérifier la compréhension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;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maintenant un rythme soutenu sans temps mort;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106585"/>
              </a:solidFill>
              <a:effectLst/>
              <a:uLnTx/>
              <a:uFillTx/>
              <a:latin typeface="Carelia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3.Rester fidèle au scénario pédagogique 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suivre les consignes du ruban didactique activement, sans se limiter à une lecture passive. 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4.Expliquer les consignes: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s’assurer que tous les élèves comprennent les consignes des activités, en les invitant à les reformuler ou à  les réexpliquer, si besoin, dans leur langue maternelle.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5.Donner un feed back riche et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systématique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solliciter la participation du maximum d’ élèves en les questionnant et en corrigeant les erreurs.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 6.Adopter une posture dynamique 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circuler dans la classe, capter l’attention par des explications, et  au besoin , illustrer par des exemples;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69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940B5-797E-1F86-E043-102479853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1154D6-EABA-89FB-4291-4F93BA50CF6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51F0A30-2734-8379-4450-8D59D38D009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35B9BF3-AD37-D851-B877-A6DA13C3813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D1F176C-47A9-5519-446C-2F2520C56A6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14A4094-B01F-D25E-B9AC-8EAF5501FF3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EA27F90-C9A4-6C23-647C-BCCE885F8E7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B22BE12-02CD-1824-749A-8B3CE4BA4A4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D8DD2C0-6270-68FF-7947-E669E844587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BF7A122-F99C-437E-FED4-C871AA567AA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1D80E439-46FB-DBCD-92D8-0D9F76679DB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5713DCF-EAE7-82CC-9E8C-CD7D3CDDD11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524403F-E04D-8931-7C8B-2D762F946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854" y="917941"/>
            <a:ext cx="471947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AA06391-1F1D-A397-2F5A-65C3FC9BCA8C}"/>
              </a:ext>
            </a:extLst>
          </p:cNvPr>
          <p:cNvSpPr txBox="1"/>
          <p:nvPr/>
        </p:nvSpPr>
        <p:spPr>
          <a:xfrm>
            <a:off x="1167941" y="708466"/>
            <a:ext cx="121496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garçon fait du karaté , karaté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Comment vous dites karaté dans votre langue?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 ) fournit une rétroaction positive ou corrective.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FE00816-490D-8DB7-8156-EFFF919E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237533"/>
            <a:ext cx="3211629" cy="38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17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3800E-7CEB-04A0-69D8-78DC55DD4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4B2EE-1D44-8831-A59A-BBA38924257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A4244CC-6A71-16D5-E52E-32D625282F0D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CD15113-E8C0-24D0-72EB-D36DA0BB52C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3C5B8A34-D373-F9AA-EEF6-3862B0879995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3558C99-E330-D3AF-DAF7-9440EA14B33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95F0F36-5F30-479F-5AD6-08BF47DC33A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219BD45-C22E-580D-015F-551C9AF3D09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D271E87-D5CD-D4D9-4764-C83F79CC0BA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B9CF2F82-A68B-BE7C-31FF-107EA0F8F35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F32CB13-6B7C-325B-D924-E439C24F09E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050AA23-201B-AA46-05C1-C2204EEFA5A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76406DD-2281-0FBD-2CE7-AAB490230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EA8C9A8-E93E-752C-781D-754905DA73D7}"/>
              </a:ext>
            </a:extLst>
          </p:cNvPr>
          <p:cNvSpPr txBox="1"/>
          <p:nvPr/>
        </p:nvSpPr>
        <p:spPr>
          <a:xfrm>
            <a:off x="1066801" y="739550"/>
            <a:ext cx="12344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Karaté . Répétons ensemble “ karaté ”. Encore une fois “karaté”.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répéter ” karaté”?       </a:t>
            </a:r>
            <a:endParaRPr kumimoji="0" lang="fr-FR" sz="24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64AA5E2-4BCB-E17B-1BC8-315671241C2A}"/>
              </a:ext>
            </a:extLst>
          </p:cNvPr>
          <p:cNvSpPr txBox="1"/>
          <p:nvPr/>
        </p:nvSpPr>
        <p:spPr>
          <a:xfrm>
            <a:off x="3593476" y="2496704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karaté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6DFD29-7DEA-0641-8FD3-28696B3A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029" y="4560891"/>
            <a:ext cx="3211629" cy="381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7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77AA9-07FF-18AC-CE41-F802B5A8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2D1634-7DB4-5275-4D93-2FBB7793C97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2432D97-F0E5-029B-A536-4CE4FBF0D73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19352BE-37DF-993C-6688-6E88D3EFD1A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58C8AB8-1AF3-C192-CC75-202A297709B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F1CD3F2-6761-6196-3350-CE15A2AB73B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34DD8BD-00B7-49B0-5DBD-90D3A3E5BFA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BDBBF8B-1E07-BDB5-63CA-A99403616CB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F0FE030-0613-0336-745A-EE8F32BEE4E9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F38427D8-96C7-DA64-7C15-2EEA2F99183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89990A32-0209-C139-2740-6AA3789D20E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CBAF7F6-D78A-E1D6-40E9-8E2DBEF99A9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B023BD6-32BF-A39E-70F9-68420CAA6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854" y="917941"/>
            <a:ext cx="471947" cy="5141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9837E5-1316-1A4C-DBD5-6CD8394A3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29" y="3390900"/>
            <a:ext cx="2855830" cy="32356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E903E7F-A13D-D4CC-4309-47A081168AC1}"/>
              </a:ext>
            </a:extLst>
          </p:cNvPr>
          <p:cNvSpPr txBox="1"/>
          <p:nvPr/>
        </p:nvSpPr>
        <p:spPr>
          <a:xfrm>
            <a:off x="1462548" y="708466"/>
            <a:ext cx="113722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chiffre quatre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Comment vous dites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quatre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dans votre langue?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44423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11346-4019-EE1D-78DD-9333AB464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2B26BE-776B-A04C-296E-3CA6958C9D8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620F5F4-A5FB-76F9-C3D4-5D30FC6DB50F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4D376E2-C983-597A-C550-3F1DCEA8DBC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DED8AB9-8D89-1BFA-C2E5-50310B854235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687F1EB-6A33-3A16-B046-3136180081F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31DD80D-BBC2-1AE0-A22D-1D12135B13A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47F1119-097C-1F5C-5124-CD34BABFC07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ABA7C9F-BE82-4CAC-D8B1-4FC93CA5B3C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A584016-4E5C-0F76-7D43-B89167C3A88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1ED8C1F0-07BE-7186-6FF0-DB87B016290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71518CD-703E-93AB-E66F-9DAA94F4C1C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D9502E5-632A-3D68-33EC-E81E119C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5A2F217-9590-BE63-FDB0-FC0A75576D6D}"/>
              </a:ext>
            </a:extLst>
          </p:cNvPr>
          <p:cNvSpPr txBox="1"/>
          <p:nvPr/>
        </p:nvSpPr>
        <p:spPr>
          <a:xfrm>
            <a:off x="1066801" y="739550"/>
            <a:ext cx="12344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Quatre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. Répétons ensemble “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quatre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”. Encore une fois “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quatre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”.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répéter ” quatre”?       </a:t>
            </a:r>
            <a:endParaRPr kumimoji="0" lang="fr-FR" sz="24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A73A2F-2A59-50C3-8BCB-21F98165688C}"/>
              </a:ext>
            </a:extLst>
          </p:cNvPr>
          <p:cNvSpPr txBox="1"/>
          <p:nvPr/>
        </p:nvSpPr>
        <p:spPr>
          <a:xfrm>
            <a:off x="3593476" y="2496704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quatre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534F53D-3A5C-8A2E-A498-F90A6D272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185979"/>
            <a:ext cx="2855830" cy="323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56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EC0D-2F41-EBA2-B929-40D1DA7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C86FB4-CB6D-9F61-1767-93C0B87DD62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4F8369-8AA9-71C2-C400-4E20B2773464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8B066AD-8208-E46E-AD0D-C49A321A048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8EFBECB-2436-650B-4B72-8643E8D451E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4F716FF-DA67-F16F-3A29-20779D371A8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3923E33-17F8-F2DB-98CD-DBD567D4654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19A676C-0B24-3D82-CF6C-B727FDC0324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7686C1D-F58B-C2C0-CFA8-338B2D02785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B2A5DFF-0629-2066-64C4-AB1563A4D10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3401DF7-E010-D001-6350-BBB85ADD58E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02BA1C1-F793-E315-BE31-CDA6E1A966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269A017-19FC-9EA6-06F6-5B2F6FD2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534B0DC-E3F6-0EEF-3ACD-448D007BEBCA}"/>
              </a:ext>
            </a:extLst>
          </p:cNvPr>
          <p:cNvSpPr txBox="1"/>
          <p:nvPr/>
        </p:nvSpPr>
        <p:spPr>
          <a:xfrm>
            <a:off x="1462547" y="862843"/>
            <a:ext cx="113722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un taxi. Comment vous dites taxi dans votre langue?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FF21060-865C-9B8C-F7B2-442DBA172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914" y="3695700"/>
            <a:ext cx="4014568" cy="26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5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5CECB-1A82-40B0-2CF0-3372353A6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2279F72-C80C-18C7-CA1C-58210E1A058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981377E-BFCB-1C5F-FD7A-01AC527E99FD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730745C-D570-29EA-4C89-16DBAA127E9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30DE197-800C-5493-FBB8-AD7A4345D9F7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2C80374-FC17-68D1-6687-384D82C9030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2E3FF6B-AC0E-3231-3880-ABD34936CA6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7C49A4F-3284-B329-B1A8-272A1A71CA5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E8AF8B9-7F76-8760-6CA1-C005A1B2043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E5B1038-B10E-897A-0600-6275E47C772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6C1655F-5288-9B81-D432-12BA62AE276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86C2278-C864-D227-8E17-BF46CC08CCD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78C5AA3-57F8-B1D8-75C8-3FA0444F0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3835DEE-500A-6623-DC7D-918B72565E34}"/>
              </a:ext>
            </a:extLst>
          </p:cNvPr>
          <p:cNvSpPr txBox="1"/>
          <p:nvPr/>
        </p:nvSpPr>
        <p:spPr>
          <a:xfrm>
            <a:off x="1066801" y="739550"/>
            <a:ext cx="12344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Un taxi, le taxi . Répétons ensemble “un taxi”. Encore une fois “un taxi”.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répéter ” un taxi”?</a:t>
            </a: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EB0CDD2-DDCA-ABB4-1FBF-2EEC66FD1BA0}"/>
              </a:ext>
            </a:extLst>
          </p:cNvPr>
          <p:cNvSpPr txBox="1"/>
          <p:nvPr/>
        </p:nvSpPr>
        <p:spPr>
          <a:xfrm>
            <a:off x="2819400" y="2691282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un taxi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DC9501A-C011-E109-A0F1-331D0DC3D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685" y="4124032"/>
            <a:ext cx="4014568" cy="26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12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922A-5C4F-45A0-0BF0-01E7C6414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3187B2-072B-E5F9-AC51-18A61C5F36D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67682FE-6045-477F-1908-FFE8A548186E}"/>
              </a:ext>
            </a:extLst>
          </p:cNvPr>
          <p:cNvGrpSpPr/>
          <p:nvPr/>
        </p:nvGrpSpPr>
        <p:grpSpPr>
          <a:xfrm>
            <a:off x="507893" y="604195"/>
            <a:ext cx="12748764" cy="9220200"/>
            <a:chOff x="339385" y="330438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595B095-4AC3-3A63-8EC6-243A5E946244}"/>
                </a:ext>
              </a:extLst>
            </p:cNvPr>
            <p:cNvSpPr/>
            <p:nvPr/>
          </p:nvSpPr>
          <p:spPr>
            <a:xfrm>
              <a:off x="339385" y="330438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083FF90-5BB9-CA68-C467-CEB1F52886C6}"/>
                </a:ext>
              </a:extLst>
            </p:cNvPr>
            <p:cNvSpPr/>
            <p:nvPr/>
          </p:nvSpPr>
          <p:spPr>
            <a:xfrm>
              <a:off x="368180" y="330438"/>
              <a:ext cx="845773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C978368-E27B-2FD5-2BF7-926EEB81917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FA5F3774-D60F-0D2F-1910-AA074F8C8FD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0112BC1-16C2-B65D-1442-C7F1ECFD5E2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FB36B8E-29EC-84E6-EABA-235990F55B5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FBAE48C-57A2-CEA2-016B-546FFF7B1BF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05911C2-6793-BD8B-AC74-07EB6E5696C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1FB56DC-584D-0678-6BDE-9CF15B5FD3D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CC34379-6BE9-74BC-5BAB-14F1D21CF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985" y="833143"/>
            <a:ext cx="581346" cy="514106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DE80DD01-1751-175D-4D17-C552B1989ACA}"/>
              </a:ext>
            </a:extLst>
          </p:cNvPr>
          <p:cNvSpPr txBox="1"/>
          <p:nvPr/>
        </p:nvSpPr>
        <p:spPr>
          <a:xfrm>
            <a:off x="1459844" y="749783"/>
            <a:ext cx="1137495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9D613B1-94A7-2F6D-CA72-68CA1554B3B4}"/>
              </a:ext>
            </a:extLst>
          </p:cNvPr>
          <p:cNvSpPr txBox="1"/>
          <p:nvPr/>
        </p:nvSpPr>
        <p:spPr>
          <a:xfrm>
            <a:off x="1086535" y="654751"/>
            <a:ext cx="121646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Quatre taxis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Répétons ensemble “Quatre taxis.”. Encore une fois “Quatre taxis.”.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répéter ” Quatre taxis” ?      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CA05C41-D75B-8BFA-B022-56074418E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111" y="5309156"/>
            <a:ext cx="2646246" cy="17603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114483-E122-A9E3-14F6-819336F95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70078" y="6177974"/>
            <a:ext cx="3410834" cy="226897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55A144D-ACC1-44F9-B192-9AE2FF6CC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32" y="7300384"/>
            <a:ext cx="2829761" cy="18824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B36F363-09C5-CB85-0503-7DCF8940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778" y="5754973"/>
            <a:ext cx="2829761" cy="188243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586770-CAB1-12EE-195C-6C22011BD458}"/>
              </a:ext>
            </a:extLst>
          </p:cNvPr>
          <p:cNvSpPr txBox="1"/>
          <p:nvPr/>
        </p:nvSpPr>
        <p:spPr>
          <a:xfrm>
            <a:off x="3593476" y="2496704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Quatre taxis.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97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02E62-3AB5-2AC3-A79E-5810E8876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22281E-EF4D-4FB9-4813-DCEF59B2245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759F180-401F-B47C-8ADA-A06906048887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CBD17BB-72D0-01C9-4086-A31BE9C35E4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D0CBD92-C270-5DC2-E354-17886099246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9D89FE2-3051-9942-316D-385CDB860FD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6BEB7B7-C472-5F35-6807-055AE02B34C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9CFB8A4-0565-9C4C-08B6-C2755F4F33D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B85CF06-BDFA-C09D-576F-1E1703902D9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57D4079-29CA-B111-3AE8-984B2DF0F09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87BE2169-F1B6-0EDB-6BDD-DFC0E1E088E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942FF8B-1317-1050-31FC-94951856F9D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DC5729B-1917-579C-3AED-9911E96EC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103622F-287A-29AE-2E88-DCA099E03B57}"/>
              </a:ext>
            </a:extLst>
          </p:cNvPr>
          <p:cNvSpPr txBox="1"/>
          <p:nvPr/>
        </p:nvSpPr>
        <p:spPr>
          <a:xfrm>
            <a:off x="1462547" y="708466"/>
            <a:ext cx="141535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Qui veut dire les mots?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 désigne  trois élèves. Il pointe les images en changeant l’ordre à  chaque fois.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9D4031E-9205-DF04-D8DD-E7A2D30A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886" y="3466246"/>
            <a:ext cx="3211629" cy="38119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6832F0-804C-02E9-CBBE-021115540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228" y="4588932"/>
            <a:ext cx="3977202" cy="26457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D1E760B-6418-BC2A-71D5-BC5D2F626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0112" y="4146364"/>
            <a:ext cx="2855830" cy="323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33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BA7B9-B27A-97FC-CA6C-0ACE5E830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E79939F-D104-F328-3949-C02DED54828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8B83D36-FB7F-689F-952C-E023F7EE3694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765E51C-6463-4214-4ED8-ACF1B837003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AD190E1-7C20-4AF1-1FC9-3A9CBBA86E28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1103E59-4DE2-0C61-5A9F-16BA4216BEA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66EADDE-0D3B-D0D5-9221-AA57C87B5B0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675FF09-1D83-DFB5-F64F-CECD324B66D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B24E636-7DF8-3B87-7D10-7CF1796E3F5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F821C2C-3B81-DEA1-442C-31FF8A16FE8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B9DCAA4-2324-2253-9CBB-A50D9BE86E3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A3F5290-7A53-E4CC-8D57-20B91D10858D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EB0F49E3-4B55-9870-F10D-53637B876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02A085A-EA8A-634E-4924-CA425E2B4703}"/>
              </a:ext>
            </a:extLst>
          </p:cNvPr>
          <p:cNvSpPr txBox="1"/>
          <p:nvPr/>
        </p:nvSpPr>
        <p:spPr>
          <a:xfrm>
            <a:off x="1066801" y="739550"/>
            <a:ext cx="12344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Un tapis , le tapis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.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Comment vous dites le tapis dans votre langue?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3E2445-AA69-5EE6-409D-CCDC60D6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60" y="3889674"/>
            <a:ext cx="5447655" cy="250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1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2C717-24B1-0123-AD3F-FB58B1EC1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851505-7C9F-C62E-C4F2-E6F84D4D07D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5236C57-C393-EF6C-67B3-8E95F36BA55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429ED92-1BD8-14CB-FF5D-AF560FBEEB2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290241F-75B3-352B-4623-93436B0C480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72B73EB-F864-0780-AF06-86C66E897796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F46D4DC-9B8F-6945-14AC-530E5784AEA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C8606A6-C394-4F7E-C894-2F297DD89D9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EDAA83B0-F921-2172-538B-A6542194547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B68EC28A-64F1-B96D-B283-12150F1FC0D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1AE773B-D83C-C06D-3829-00249858B68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3901325-2004-481A-77A4-6A0CE45C229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2ACF732-DB19-F794-F7CD-8090F2311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85" y="884273"/>
            <a:ext cx="581346" cy="51410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4BD78C8-4C17-BAC8-1ADA-69256C871F42}"/>
              </a:ext>
            </a:extLst>
          </p:cNvPr>
          <p:cNvSpPr txBox="1"/>
          <p:nvPr/>
        </p:nvSpPr>
        <p:spPr>
          <a:xfrm>
            <a:off x="2630214" y="2446587"/>
            <a:ext cx="7925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8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tapis</a:t>
            </a:r>
            <a:endParaRPr lang="fr-FR" sz="8800" dirty="0">
              <a:solidFill>
                <a:schemeClr val="bg1">
                  <a:lumMod val="50000"/>
                </a:schemeClr>
              </a:solidFill>
              <a:latin typeface="Dosis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7086395-6D88-9048-8F59-4C08F296BAE5}"/>
              </a:ext>
            </a:extLst>
          </p:cNvPr>
          <p:cNvSpPr txBox="1"/>
          <p:nvPr/>
        </p:nvSpPr>
        <p:spPr>
          <a:xfrm>
            <a:off x="1223331" y="726466"/>
            <a:ext cx="118506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tapis, un tapis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Répétons ensemble “ l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 tapis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” ”. Encore une fois “l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 tapis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”.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répéter ” le tapis”?     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3142583-55EB-B54A-EFF9-407B43AD0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711" y="4367345"/>
            <a:ext cx="6172400" cy="28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4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1A623-ABA5-5C0A-8BF3-C3CAF541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DF2565-9030-9EF1-69FF-04E1857CBAA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E8A4F4-A511-AB99-83FB-03B833891243}"/>
              </a:ext>
            </a:extLst>
          </p:cNvPr>
          <p:cNvSpPr txBox="1"/>
          <p:nvPr/>
        </p:nvSpPr>
        <p:spPr>
          <a:xfrm>
            <a:off x="9637643" y="420948"/>
            <a:ext cx="3834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chemeClr val="bg1">
                    <a:lumMod val="50000"/>
                  </a:schemeClr>
                </a:solidFill>
              </a:rPr>
              <a:t>Pour l’enseignant(e) –  ne pas lire aux élèves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E275840-6401-6A25-83D6-5BB2079ACCA2}"/>
              </a:ext>
            </a:extLst>
          </p:cNvPr>
          <p:cNvGrpSpPr/>
          <p:nvPr/>
        </p:nvGrpSpPr>
        <p:grpSpPr>
          <a:xfrm>
            <a:off x="586150" y="190500"/>
            <a:ext cx="12909816" cy="9982199"/>
            <a:chOff x="312517" y="227366"/>
            <a:chExt cx="8518967" cy="6196583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4D863D0-25A4-BA37-D584-BE2A9BD6798D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20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BE69CDE-5C19-BB91-A924-965F2E8B26F0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800" dirty="0">
                <a:latin typeface="Dosis" pitchFamily="2" charset="0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49FBDC22-A7A9-4DEB-A5CB-E5CAEF51F195}"/>
              </a:ext>
            </a:extLst>
          </p:cNvPr>
          <p:cNvSpPr txBox="1"/>
          <p:nvPr/>
        </p:nvSpPr>
        <p:spPr>
          <a:xfrm>
            <a:off x="884505" y="1545430"/>
            <a:ext cx="113945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630"/>
            <a:r>
              <a:rPr lang="fr-FR" sz="54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À  la fin de la séance d’aujourd’hui, au moins 80% des élèves doivent être capables de : 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C86456F-2B95-8290-C267-779A7B839F2F}"/>
              </a:ext>
            </a:extLst>
          </p:cNvPr>
          <p:cNvGrpSpPr/>
          <p:nvPr/>
        </p:nvGrpSpPr>
        <p:grpSpPr>
          <a:xfrm>
            <a:off x="586149" y="4306616"/>
            <a:ext cx="12886006" cy="3640289"/>
            <a:chOff x="2853490" y="4076701"/>
            <a:chExt cx="12757351" cy="3280123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1768510-1B5B-6B88-577F-631D97B3E276}"/>
                </a:ext>
              </a:extLst>
            </p:cNvPr>
            <p:cNvGrpSpPr/>
            <p:nvPr/>
          </p:nvGrpSpPr>
          <p:grpSpPr>
            <a:xfrm flipH="1">
              <a:off x="2853491" y="4076701"/>
              <a:ext cx="12581019" cy="1878818"/>
              <a:chOff x="1309128" y="1880836"/>
              <a:chExt cx="6724021" cy="1004149"/>
            </a:xfrm>
          </p:grpSpPr>
          <p:sp>
            <p:nvSpPr>
              <p:cNvPr id="28" name="Rectangle : coins arrondis 18 - 2">
                <a:extLst>
                  <a:ext uri="{FF2B5EF4-FFF2-40B4-BE49-F238E27FC236}">
                    <a16:creationId xmlns:a16="http://schemas.microsoft.com/office/drawing/2014/main" id="{3EF0E1E2-C01B-E039-54DB-5F1F45474B74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D40F07B-6C8C-5581-9A0D-4749A54D6E28}"/>
                  </a:ext>
                </a:extLst>
              </p:cNvPr>
              <p:cNvSpPr txBox="1"/>
              <p:nvPr/>
            </p:nvSpPr>
            <p:spPr>
              <a:xfrm>
                <a:off x="1396008" y="1921562"/>
                <a:ext cx="6060083" cy="963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fr-FR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664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Comprendre et produire les mots du vocabulaire:</a:t>
                </a:r>
              </a:p>
              <a:p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   - </a:t>
                </a:r>
                <a:r>
                  <a:rPr lang="fr-MA" sz="3600" b="1" dirty="0">
                    <a:solidFill>
                      <a:srgbClr val="008EC0"/>
                    </a:solidFill>
                    <a:latin typeface="Dosis" pitchFamily="2" charset="0"/>
                  </a:rPr>
                  <a:t>quatre- taxi – poule –Karaté – tapis.</a:t>
                </a:r>
                <a:endParaRPr kumimoji="0" lang="fr-FR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kumimoji="0" lang="fr-FR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30" name="Oval 86">
                <a:extLst>
                  <a:ext uri="{FF2B5EF4-FFF2-40B4-BE49-F238E27FC236}">
                    <a16:creationId xmlns:a16="http://schemas.microsoft.com/office/drawing/2014/main" id="{682BD923-01C7-9BB1-673D-4D7011C6955D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B3EA577C-3557-8FCB-2A20-EC36CC4B7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F9B7E33-F6D1-3DDA-24F5-F146FCAF16B0}"/>
                </a:ext>
              </a:extLst>
            </p:cNvPr>
            <p:cNvGrpSpPr/>
            <p:nvPr/>
          </p:nvGrpSpPr>
          <p:grpSpPr>
            <a:xfrm flipH="1">
              <a:off x="2853490" y="5887014"/>
              <a:ext cx="12757351" cy="1469810"/>
              <a:chOff x="1214886" y="1880836"/>
              <a:chExt cx="6818263" cy="785552"/>
            </a:xfrm>
          </p:grpSpPr>
          <p:sp>
            <p:nvSpPr>
              <p:cNvPr id="24" name="Rectangle : coins arrondis 18 - 2">
                <a:extLst>
                  <a:ext uri="{FF2B5EF4-FFF2-40B4-BE49-F238E27FC236}">
                    <a16:creationId xmlns:a16="http://schemas.microsoft.com/office/drawing/2014/main" id="{C32DD540-F768-253B-3FCB-8FDBA8E07CB9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85552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3AA30382-38B1-028C-12AB-0A2016500562}"/>
                  </a:ext>
                </a:extLst>
              </p:cNvPr>
              <p:cNvSpPr txBox="1"/>
              <p:nvPr/>
            </p:nvSpPr>
            <p:spPr>
              <a:xfrm>
                <a:off x="1214886" y="2088334"/>
                <a:ext cx="6247809" cy="57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fr-FR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664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Identifier, nommer lire et écrire </a:t>
                </a:r>
                <a:r>
                  <a:rPr kumimoji="0" lang="fr-F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des syllabes construites avec les lettres</a:t>
                </a:r>
                <a:r>
                  <a:rPr lang="fr-FR" sz="2800" b="1" dirty="0">
                    <a:solidFill>
                      <a:srgbClr val="008EC0"/>
                    </a:solidFill>
                    <a:latin typeface="Dosis" pitchFamily="2" charset="0"/>
                  </a:rPr>
                  <a:t> </a:t>
                </a:r>
                <a:r>
                  <a:rPr kumimoji="0" lang="fr-F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« </a:t>
                </a:r>
                <a:r>
                  <a:rPr kumimoji="0" lang="fr-FR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qu</a:t>
                </a:r>
                <a:r>
                  <a:rPr kumimoji="0" lang="fr-F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» « x »,</a:t>
                </a:r>
                <a:r>
                  <a:rPr lang="fr-FR" sz="2800" b="1" dirty="0">
                    <a:solidFill>
                      <a:srgbClr val="008EC0"/>
                    </a:solidFill>
                    <a:latin typeface="Dosis" pitchFamily="2" charset="0"/>
                  </a:rPr>
                  <a:t> «p</a:t>
                </a:r>
                <a:r>
                  <a:rPr kumimoji="0" lang="fr-F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»   «k» puis les utiliser  pour lire des pseudo-mots et des mots.</a:t>
                </a:r>
                <a:endParaRPr lang="fr-FR" sz="4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6" name="Oval 86">
                <a:extLst>
                  <a:ext uri="{FF2B5EF4-FFF2-40B4-BE49-F238E27FC236}">
                    <a16:creationId xmlns:a16="http://schemas.microsoft.com/office/drawing/2014/main" id="{A3F2B2E4-79BA-E754-F415-2B0997A410B3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27" name="Graphique 26">
                <a:extLst>
                  <a:ext uri="{FF2B5EF4-FFF2-40B4-BE49-F238E27FC236}">
                    <a16:creationId xmlns:a16="http://schemas.microsoft.com/office/drawing/2014/main" id="{33F164E4-70DF-D295-8F42-165D31B5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7442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E0F53-911F-1680-D220-B7F5FE79C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DF6E75-7020-8877-5EA6-B3BCA1E8ABF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94B2ABF-FB6F-0EE3-69DF-23048524B8C1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64759DC6-FCBB-2E6E-9E7E-2FE2DDA78D3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8055BD7-4517-5765-B0FA-7696BDDE34FA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D1838DA-522D-5D92-27EA-551CB239EFD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6DEAA7B-1F97-6A47-1A38-062D581BCCD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51DB166F-660E-D599-4592-22B2E3EDE68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F17B43A-2CC5-C131-1ECF-232E781BB28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E7137FE-7894-440D-27F0-AA04DD4C36A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9C2E021-8828-7676-A8EA-1F159D3A313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F90B540-C144-D39A-4EB9-AED2B2CC680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244C966-B33E-C8A0-577C-E240B4159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828B888-8C3D-BD4E-1BFF-FAAE0D020B12}"/>
              </a:ext>
            </a:extLst>
          </p:cNvPr>
          <p:cNvSpPr txBox="1"/>
          <p:nvPr/>
        </p:nvSpPr>
        <p:spPr>
          <a:xfrm>
            <a:off x="1066801" y="739550"/>
            <a:ext cx="12344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Une poule , la poule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.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Comment vous dites poule dans votre langue?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L’enseignant (e ) fournit une rétroaction positive ou corrective.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9F0DAA-30B1-78D7-04B0-A71375E3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303" y="3972928"/>
            <a:ext cx="3035081" cy="36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6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5334A-9638-1AC1-74FB-D707EEFE0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F09CEA-CB61-5187-0285-47C114F0FCBE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57F2006-26E0-809A-2ED1-0E5F314E5F1B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4B409EB-2002-3288-FC7C-0A0EB9EB71B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8350A29-16BE-2ED7-0164-9680631018C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E4F58F6-6934-42AB-8BDD-D44BD334D77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F12DC003-DF9C-61D6-41BE-EF97F6A6B18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1590E2E-AFEF-C63F-AF56-20C3A0E6E6D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D53823B-98D2-FC67-0D2F-D8989DE56B2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AE02B8D-3642-34A9-FB5B-56C326EDBA9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318FD4C-3BF4-8D47-75B8-5610BF1A500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606D325-C952-61E7-0111-5B1F8D20B58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C7C0C6B-A7E2-FD49-7FBB-4916A0910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985" y="884273"/>
            <a:ext cx="581346" cy="51410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1A98725-F5F2-D49D-0B7D-E034E48700C1}"/>
              </a:ext>
            </a:extLst>
          </p:cNvPr>
          <p:cNvSpPr txBox="1"/>
          <p:nvPr/>
        </p:nvSpPr>
        <p:spPr>
          <a:xfrm>
            <a:off x="2630214" y="2446587"/>
            <a:ext cx="79252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8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la poule</a:t>
            </a:r>
            <a:endParaRPr lang="fr-FR" sz="8800" dirty="0">
              <a:solidFill>
                <a:schemeClr val="bg1">
                  <a:lumMod val="50000"/>
                </a:schemeClr>
              </a:solidFill>
              <a:latin typeface="Dosis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7DBB23D-589D-621D-FED0-6E9E72CF0C5F}"/>
              </a:ext>
            </a:extLst>
          </p:cNvPr>
          <p:cNvSpPr txBox="1"/>
          <p:nvPr/>
        </p:nvSpPr>
        <p:spPr>
          <a:xfrm>
            <a:off x="1223331" y="726466"/>
            <a:ext cx="118506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La poule, une poule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Répétons ensemble “ la poule” ”. Encore une fois “la poule”.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répéter ” la poule”?      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1A15BE6-097D-6E2E-9E2C-45582D69A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303" y="3972928"/>
            <a:ext cx="3035081" cy="36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24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7C41E-2439-32EA-0A07-025E653F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7E2375-5ADF-4C66-86AD-6F7FBC2139F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A6DDE81-560B-1C43-46F7-CD2258DFCA6A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21E9A4E-09AF-C9D2-795E-66EAB8C910C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2A178D3-D145-33DB-EE59-4ADF3F72E52B}"/>
                </a:ext>
              </a:extLst>
            </p:cNvPr>
            <p:cNvSpPr/>
            <p:nvPr/>
          </p:nvSpPr>
          <p:spPr>
            <a:xfrm>
              <a:off x="329910" y="330437"/>
              <a:ext cx="8496000" cy="734728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9A63EC8-5BC7-1CC0-4E60-498EFEB80C4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14E7DA4-0975-2A66-5988-9E8F503E98E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04B8E86-E568-50F0-6681-536B89EDD9C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8F599EF-892C-3AE8-16BD-F042586E4DF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05DEF4F-91E6-C7B6-5458-3FB00DA499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8A1CCD38-A0A7-F4E9-0FF7-5552AD6D876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0DFD48E-3A40-EFCC-0F26-61FECC53CF6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6F26EC6-1D06-FEB9-D25F-A79A1601A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892" y="772393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39D9A2E-BB8C-28CC-A34E-AD1E494BF7BC}"/>
              </a:ext>
            </a:extLst>
          </p:cNvPr>
          <p:cNvSpPr txBox="1"/>
          <p:nvPr/>
        </p:nvSpPr>
        <p:spPr>
          <a:xfrm>
            <a:off x="814115" y="2209165"/>
            <a:ext cx="10639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6000" b="1" dirty="0">
                <a:solidFill>
                  <a:srgbClr val="106585"/>
                </a:solidFill>
                <a:latin typeface="Dosis" pitchFamily="2" charset="0"/>
              </a:rPr>
              <a:t>Quatre poules.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32A5D4-04C7-0314-D342-52622F0F9221}"/>
              </a:ext>
            </a:extLst>
          </p:cNvPr>
          <p:cNvSpPr txBox="1"/>
          <p:nvPr/>
        </p:nvSpPr>
        <p:spPr>
          <a:xfrm>
            <a:off x="1089238" y="632393"/>
            <a:ext cx="110144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Quatre poules, répétons ensemble : Quatre poules.</a:t>
            </a: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Qui veut répéter 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042439-8AC5-EB71-2944-0EA7D6B9CD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62296" y="709107"/>
            <a:ext cx="1382596" cy="116064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4984CD4-1EBF-5D93-8DEC-E2E2B54A0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1988" y="4198110"/>
            <a:ext cx="1929882" cy="23101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1166BF-D09C-38C9-F009-761661CCC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254336" y="4482082"/>
            <a:ext cx="1929882" cy="23101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48B1406-45C2-550B-1D2D-59EBD1CBF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391743" y="5981700"/>
            <a:ext cx="1929882" cy="231015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0836A3-2BD4-813F-283C-B92908E63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705" y="6508264"/>
            <a:ext cx="1929882" cy="23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76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BCFA5-5FE8-0704-8F0D-B85F3801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AD3231-F1C6-6887-899B-FF0763C249E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CCBFDA4-C1B3-15B6-A26F-55DB0B5101A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EBE0221-8ADE-7AE8-2C05-0D77E4FB25F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6DA71DC-F385-3412-BC1C-E7C4677DD538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64BEBB9-A95F-DF13-6865-DF39FDABCA0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8D92458-CEE2-5C98-13D4-9DDB9B825A0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7C18421-63A3-3E43-A1BF-5FCA2E465A7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473AC60-8221-FD39-28F9-2372D646472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2882CBF-4B02-DE9C-F6CB-B758C5EEB29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EDE00EF2-253A-2288-1FA5-F6A82A0AD1B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52F1B5C-ED29-049B-6BFF-CC0AB6B8858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226A0D7-06B2-E009-339A-5C624AAF7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E6F7289-D2A1-073F-38F1-E812C3FF2FA7}"/>
              </a:ext>
            </a:extLst>
          </p:cNvPr>
          <p:cNvSpPr txBox="1"/>
          <p:nvPr/>
        </p:nvSpPr>
        <p:spPr>
          <a:xfrm>
            <a:off x="1462547" y="708466"/>
            <a:ext cx="1415352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Qui veut dire les mots?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 désigne  trois élèves. Il pointe les images en changeant l’ordre à  chaque fois. 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2DE878-C311-22CD-0FED-9687B598A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69" y="3938076"/>
            <a:ext cx="3035081" cy="36331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9C4C788-61D2-D18E-C3AC-CC2D69BB8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1271" y="4074927"/>
            <a:ext cx="2855830" cy="32356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15FCBE8-B952-E66C-168C-78ECCF002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711" y="4367345"/>
            <a:ext cx="6172400" cy="28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03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0DB04-3386-7B39-4AB0-ABECAC3AA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605B7C46-FE0B-6E88-4F41-C6924B63F43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C81765E-E0BD-2467-DE63-B00DB1DF10EA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5511BE2-F838-A1EF-7C84-9F25E4D7B6AD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A666E4FD-0BE2-492C-EE29-BDD81DD26AB0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50DBA84-094C-8B85-937E-B85245ABA50B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(1)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dis, tu montres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7BAECDD6-27A3-36DA-8BB3-0D0C8B1F6AF6}"/>
              </a:ext>
            </a:extLst>
          </p:cNvPr>
          <p:cNvSpPr/>
          <p:nvPr/>
        </p:nvSpPr>
        <p:spPr>
          <a:xfrm>
            <a:off x="-922" y="73775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2A38DD3A-F3DF-D91A-D656-59CA02638465}"/>
              </a:ext>
            </a:extLst>
          </p:cNvPr>
          <p:cNvSpPr/>
          <p:nvPr/>
        </p:nvSpPr>
        <p:spPr>
          <a:xfrm>
            <a:off x="11981106" y="7197948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4" name="Image 3" descr="Une image contenant fruit, dessin, habits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E11A552C-B750-34ED-4947-71ABFA6B797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5591" y="5815680"/>
            <a:ext cx="2789715" cy="19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88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FF212-0CF1-8E19-B9A3-BD884A13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C8E48-B7DC-8085-D421-E3ED5957EAC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839ABA7-3D0F-489B-4C09-DB65CC346BD2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CCBEFBB2-6D34-182A-5DF9-E4AEAFB635A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00FB961-C856-A337-B989-D5109BAE2EB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48EE5DF-D610-43AA-2FB7-72A122623B4F}"/>
              </a:ext>
            </a:extLst>
          </p:cNvPr>
          <p:cNvSpPr txBox="1"/>
          <p:nvPr/>
        </p:nvSpPr>
        <p:spPr>
          <a:xfrm>
            <a:off x="1534494" y="981590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Prenez vos ardoises.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E366CEC-A3BF-B190-037F-FEAAB4D0091A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CD0B80C-3495-E152-07C1-2EA8940D2F3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33686A60-AB96-31DC-E7F2-0A3D366D7BC4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3EA5116-91FD-5B9F-6222-831532560997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6F8DB43-756E-C2AC-A443-8E15405747D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19D08E3-BF5F-6B48-6CC1-3647D3D1097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D3CE91B-276A-85BF-FECE-C22508446D1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304E58E-40DC-3D84-B77C-23540DF6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4801" y="3294562"/>
            <a:ext cx="4175850" cy="32285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C8F02D1-F185-1B90-2741-F187FB6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50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030AC-9C68-AA18-5B2E-C5DDE17E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92B787-45F1-45F7-5130-257E3C748B22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D8B58B4-8E31-9D60-AEA5-C021560BC777}"/>
              </a:ext>
            </a:extLst>
          </p:cNvPr>
          <p:cNvGrpSpPr/>
          <p:nvPr/>
        </p:nvGrpSpPr>
        <p:grpSpPr>
          <a:xfrm>
            <a:off x="469118" y="69435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8629FC7B-B11C-6F56-8EB9-930C6C6D659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E79F7846-180F-DF38-2345-C689BD4A2C0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F417B4A-C7C9-C227-0978-10C500EF1983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1B91B16-F5A8-67C7-0597-42CEDD816DB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E505490-1169-5F3E-4D5C-D81DC9EB6612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B7F8319-002F-797C-8C9F-89895C38D218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DEEFF1CB-49F5-DC02-C6DE-75F7F88974B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04ECBDD-6A65-7E6F-C4AA-07217DC4C48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8789A5C5-9CA0-DFF8-4EC7-08D41F0F277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02799EA-9C29-D36D-D6BD-C929B8EF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68" y="991601"/>
            <a:ext cx="583707" cy="5015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18AEE87-CF70-3372-1B4D-B1C4C35FA233}"/>
              </a:ext>
            </a:extLst>
          </p:cNvPr>
          <p:cNvSpPr/>
          <p:nvPr/>
        </p:nvSpPr>
        <p:spPr>
          <a:xfrm>
            <a:off x="2157528" y="674207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C3D3BE-C17D-FCB3-AB72-3118DBCFC53D}"/>
              </a:ext>
            </a:extLst>
          </p:cNvPr>
          <p:cNvSpPr/>
          <p:nvPr/>
        </p:nvSpPr>
        <p:spPr>
          <a:xfrm>
            <a:off x="6577002" y="674207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623BA97-CDCF-CA63-4EB2-0811786317F5}"/>
              </a:ext>
            </a:extLst>
          </p:cNvPr>
          <p:cNvSpPr/>
          <p:nvPr/>
        </p:nvSpPr>
        <p:spPr>
          <a:xfrm>
            <a:off x="11487333" y="6585572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7E5D44-408A-F3B7-ECF8-AB74D130CF54}"/>
              </a:ext>
            </a:extLst>
          </p:cNvPr>
          <p:cNvSpPr txBox="1"/>
          <p:nvPr/>
        </p:nvSpPr>
        <p:spPr>
          <a:xfrm>
            <a:off x="993499" y="699110"/>
            <a:ext cx="1274742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Ecrivez sur vos ardoises le numéro du mot que je vais dire: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quatre – taxi –karaté.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dit les mots un par  un en changeant l’ordre.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DB6D6A6-49F7-4AB7-1716-07747D002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084" y="2555509"/>
            <a:ext cx="3211629" cy="381193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51A852-907E-5239-C4F9-91EC21B70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881" y="3721701"/>
            <a:ext cx="3977202" cy="264574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6D980F7-D6C0-5A2C-948B-4D6B7CAD74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995" y="3245796"/>
            <a:ext cx="2855830" cy="323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9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766D3-983F-98A8-F292-42794B8B3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BBA42F-3066-E0FB-AF3D-1695A09B0F36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A5566C9-F917-9C03-FB01-42172DEE43F0}"/>
              </a:ext>
            </a:extLst>
          </p:cNvPr>
          <p:cNvGrpSpPr/>
          <p:nvPr/>
        </p:nvGrpSpPr>
        <p:grpSpPr>
          <a:xfrm>
            <a:off x="469118" y="69435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4CCCDCC8-3EB9-7912-F3F6-6007304734F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7A5ED55-F809-0725-F793-5D833D98B6A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F350A17-6377-10AE-9AFA-E4A88CEB7748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4D813071-0585-EB19-DB74-565422D5262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5682364-72D1-9FAF-022B-69556BEA7CF9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3526616B-5611-A1D9-047F-D4FB1B857A2E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385D7D9-8FA9-8545-6DCF-24164BD00CD2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39DFFD81-406C-86E9-DE36-10078E24F86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5D26707D-D9CC-0FCA-755A-AF4D71C9C83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23663296-1868-775E-20BD-811F21102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68" y="991601"/>
            <a:ext cx="583707" cy="5015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31128E0C-0671-3CF3-A37A-16D3E6C4E877}"/>
              </a:ext>
            </a:extLst>
          </p:cNvPr>
          <p:cNvSpPr/>
          <p:nvPr/>
        </p:nvSpPr>
        <p:spPr>
          <a:xfrm>
            <a:off x="2157528" y="674207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6866900-E803-67F4-67AF-7CE6BBD45D03}"/>
              </a:ext>
            </a:extLst>
          </p:cNvPr>
          <p:cNvSpPr/>
          <p:nvPr/>
        </p:nvSpPr>
        <p:spPr>
          <a:xfrm>
            <a:off x="6577002" y="674207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2CD8B743-CA23-95CE-3F38-DEF17573F956}"/>
              </a:ext>
            </a:extLst>
          </p:cNvPr>
          <p:cNvSpPr/>
          <p:nvPr/>
        </p:nvSpPr>
        <p:spPr>
          <a:xfrm>
            <a:off x="11487333" y="6585572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16D280-2841-60D8-4F81-AC8A2385402A}"/>
              </a:ext>
            </a:extLst>
          </p:cNvPr>
          <p:cNvSpPr txBox="1"/>
          <p:nvPr/>
        </p:nvSpPr>
        <p:spPr>
          <a:xfrm>
            <a:off x="993499" y="699110"/>
            <a:ext cx="1274742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Ecrivez sur vos ardoises le numéro du mot que je vais dire: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quatre – tapis -poule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dit les mots un par  un en changeant l’ordre.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B05D01-D9BD-E844-E8CC-27FAE81B6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57" y="2959323"/>
            <a:ext cx="3035081" cy="36331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3F000F3-3521-5BF0-5CD3-AC57475C5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8359" y="3096174"/>
            <a:ext cx="2855830" cy="32356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BFA0BA4-3999-969F-6D0C-A24365FE1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1799" y="3388592"/>
            <a:ext cx="6172400" cy="28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11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2518-64D7-4558-8D46-D19E2223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A5EBC644-EF96-43BC-86E5-3BDFB6CFC18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FD67E2-A6CD-9EC5-B17C-97DDD4816016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A969B29-0029-5CBD-E114-3C60B9CE046C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D1D14485-4F16-3102-11E6-67DF0FB05C17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85800">
                <a:lnSpc>
                  <a:spcPts val="1556"/>
                </a:lnSpc>
              </a:pPr>
              <a:r>
                <a:rPr lang="ar-MA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6E3D857-A3EF-BAF8-DF07-9E807DC7B4D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(2)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montre, tu dis/ Jeu du duel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5FD6D697-4FDD-207C-3106-3952950A3C58}"/>
              </a:ext>
            </a:extLst>
          </p:cNvPr>
          <p:cNvSpPr/>
          <p:nvPr/>
        </p:nvSpPr>
        <p:spPr>
          <a:xfrm>
            <a:off x="-922" y="73775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06066E69-067D-82EA-4B3E-1746D8792494}"/>
              </a:ext>
            </a:extLst>
          </p:cNvPr>
          <p:cNvSpPr/>
          <p:nvPr/>
        </p:nvSpPr>
        <p:spPr>
          <a:xfrm>
            <a:off x="11981106" y="7197948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9" name="Image 8" descr="Une image contenant Dessin animé, garçon, habits, personne&#10;&#10;Le contenu généré par l’IA peut être incorrect.">
            <a:extLst>
              <a:ext uri="{FF2B5EF4-FFF2-40B4-BE49-F238E27FC236}">
                <a16:creationId xmlns:a16="http://schemas.microsoft.com/office/drawing/2014/main" id="{FB0ECFC9-E9CC-8140-6D91-B9E551AB78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88" y="5700627"/>
            <a:ext cx="3746825" cy="22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61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165EA-1117-4DB6-10AA-52CAA86F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B4437B-4CB8-97DE-A0A0-252BF224EDF5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0D39377-7386-403C-58C2-A5CBDA031BFE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CDDE227A-225F-6BCA-1A69-939AC9B9B6A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2A09478-5C4C-87FD-E363-B8657860588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4FF90E-E127-A1CF-03D9-95C8C387CF96}"/>
              </a:ext>
            </a:extLst>
          </p:cNvPr>
          <p:cNvSpPr txBox="1"/>
          <p:nvPr/>
        </p:nvSpPr>
        <p:spPr>
          <a:xfrm>
            <a:off x="1371736" y="772642"/>
            <a:ext cx="106151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Maintenant, on va commencer le jeu. Qui veut passer au tableau?</a:t>
            </a: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 gagnant sera celui qui aura plus réponses correctes.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C966480-9D0E-C845-A7BE-EFD8399D91AF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61A5D205-C48F-712A-C787-EF925DE4EAB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21A68F4-53C3-FEF5-B2F6-DD6DB7B8278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EF3D05B9-E42C-B280-8877-5B3634778D98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04F107B-8891-445A-6BF3-548B387B609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A450512D-7551-AB6E-936A-A1C77F89EEF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13E916-4889-262A-4B00-20BE065D47A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EF80F8B8-A4E2-6530-4A46-13F7EE99F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BAF8E4C-A51B-D90C-EBE5-174A113B7E25}"/>
              </a:ext>
            </a:extLst>
          </p:cNvPr>
          <p:cNvGrpSpPr/>
          <p:nvPr/>
        </p:nvGrpSpPr>
        <p:grpSpPr>
          <a:xfrm>
            <a:off x="2667000" y="3009900"/>
            <a:ext cx="7868527" cy="5311315"/>
            <a:chOff x="3430277" y="1685728"/>
            <a:chExt cx="5330023" cy="3263921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D4A636F-7F4E-DAC8-D5AF-8D98825E1833}"/>
                </a:ext>
              </a:extLst>
            </p:cNvPr>
            <p:cNvSpPr txBox="1"/>
            <p:nvPr/>
          </p:nvSpPr>
          <p:spPr>
            <a:xfrm>
              <a:off x="3430277" y="4255273"/>
              <a:ext cx="2363172" cy="6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17">
                <a:defRPr/>
              </a:pPr>
              <a:r>
                <a:rPr lang="fr-MA" sz="2700" b="1" dirty="0">
                  <a:solidFill>
                    <a:prstClr val="black"/>
                  </a:solidFill>
                  <a:latin typeface="Dosis"/>
                </a:rPr>
                <a:t>  Je montre 3 images au hasard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80AF725-EC4E-D842-B826-4D629E83A0D4}"/>
                </a:ext>
              </a:extLst>
            </p:cNvPr>
            <p:cNvSpPr txBox="1"/>
            <p:nvPr/>
          </p:nvSpPr>
          <p:spPr>
            <a:xfrm>
              <a:off x="6594099" y="4255273"/>
              <a:ext cx="2166201" cy="38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17">
                <a:defRPr/>
              </a:pPr>
              <a:r>
                <a:rPr lang="fr-MA" sz="2700" b="1" dirty="0">
                  <a:solidFill>
                    <a:prstClr val="black"/>
                  </a:solidFill>
                  <a:latin typeface="Dosis"/>
                </a:rPr>
                <a:t>Je dis les mots </a:t>
              </a:r>
            </a:p>
          </p:txBody>
        </p:sp>
        <p:pic>
          <p:nvPicPr>
            <p:cNvPr id="16" name="Image 15" descr="Une image contenant Dessin animé, garçon, habits, personne&#10;&#10;Le contenu généré par l’IA peut être incorrect.">
              <a:extLst>
                <a:ext uri="{FF2B5EF4-FFF2-40B4-BE49-F238E27FC236}">
                  <a16:creationId xmlns:a16="http://schemas.microsoft.com/office/drawing/2014/main" id="{760D63C2-3D08-66CE-7E9E-C32B7A1A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1858194"/>
              <a:ext cx="3911600" cy="2168481"/>
            </a:xfrm>
            <a:prstGeom prst="rect">
              <a:avLst/>
            </a:prstGeom>
          </p:spPr>
        </p:pic>
        <p:pic>
          <p:nvPicPr>
            <p:cNvPr id="17" name="Picture 2" descr="Afbeeldingen over Circle Font – Blader in stockfoto's, vectoren en video's  over 1,068,626 | Adobe Stock">
              <a:extLst>
                <a:ext uri="{FF2B5EF4-FFF2-40B4-BE49-F238E27FC236}">
                  <a16:creationId xmlns:a16="http://schemas.microsoft.com/office/drawing/2014/main" id="{B2956E57-C257-4CD8-A7EC-10384D272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1" t="12958" r="75238" b="50000"/>
            <a:stretch/>
          </p:blipFill>
          <p:spPr bwMode="auto">
            <a:xfrm>
              <a:off x="4236831" y="1685728"/>
              <a:ext cx="484748" cy="41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Afbeeldingen over Circle Font – Blader in stockfoto's, vectoren en video's  over 1,068,626 | Adobe Stock">
              <a:extLst>
                <a:ext uri="{FF2B5EF4-FFF2-40B4-BE49-F238E27FC236}">
                  <a16:creationId xmlns:a16="http://schemas.microsoft.com/office/drawing/2014/main" id="{F7277311-5F4A-91B5-A331-23AC7F49C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9" t="12958" r="59007" b="50000"/>
            <a:stretch/>
          </p:blipFill>
          <p:spPr bwMode="auto">
            <a:xfrm>
              <a:off x="7280199" y="1685728"/>
              <a:ext cx="437323" cy="41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173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5EFE-0792-2874-BA65-32EE4EE5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E522EBE-F807-3459-1F7A-8130882B6984}"/>
              </a:ext>
            </a:extLst>
          </p:cNvPr>
          <p:cNvSpPr/>
          <p:nvPr/>
        </p:nvSpPr>
        <p:spPr>
          <a:xfrm>
            <a:off x="43211" y="8694058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AA4172-393E-A79D-1343-DF35511B332E}"/>
              </a:ext>
            </a:extLst>
          </p:cNvPr>
          <p:cNvSpPr/>
          <p:nvPr/>
        </p:nvSpPr>
        <p:spPr>
          <a:xfrm>
            <a:off x="11973978" y="8450964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FFBF34A-792B-96F6-7074-8BEC63CD02F8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135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92BB10B-F75D-B638-CC96-21E415470F54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7D92132-6B12-9F88-E07D-356B77EF46B5}"/>
              </a:ext>
            </a:extLst>
          </p:cNvPr>
          <p:cNvGrpSpPr/>
          <p:nvPr/>
        </p:nvGrpSpPr>
        <p:grpSpPr>
          <a:xfrm>
            <a:off x="433188" y="647700"/>
            <a:ext cx="12849624" cy="8610600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6B3B2E9-EF91-9CFC-2E99-BE832193F821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0557481-7697-AC24-3F87-38C5C1FFA1E1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525" dirty="0">
                <a:latin typeface="Dosis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B8D5AF-A753-1E0F-B7F2-C9E16D9B7709}"/>
                </a:ext>
              </a:extLst>
            </p:cNvPr>
            <p:cNvSpPr/>
            <p:nvPr/>
          </p:nvSpPr>
          <p:spPr>
            <a:xfrm rot="5400000" flipH="1">
              <a:off x="-463198" y="2017096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3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technique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F3379ED-3477-DA29-D2A7-FCEEC54429FA}"/>
                </a:ext>
              </a:extLst>
            </p:cNvPr>
            <p:cNvSpPr/>
            <p:nvPr/>
          </p:nvSpPr>
          <p:spPr>
            <a:xfrm rot="5400000" flipH="1">
              <a:off x="-463198" y="4818960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3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didactique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8D89272-5602-81C1-04F8-CC6C71399B63}"/>
              </a:ext>
            </a:extLst>
          </p:cNvPr>
          <p:cNvGrpSpPr/>
          <p:nvPr/>
        </p:nvGrpSpPr>
        <p:grpSpPr>
          <a:xfrm>
            <a:off x="1667547" y="2400300"/>
            <a:ext cx="11019754" cy="2766534"/>
            <a:chOff x="-3805047" y="3869835"/>
            <a:chExt cx="6297262" cy="2753069"/>
          </a:xfrm>
        </p:grpSpPr>
        <p:sp>
          <p:nvSpPr>
            <p:cNvPr id="8" name="Rectangle : coins arrondis 18 - 2">
              <a:extLst>
                <a:ext uri="{FF2B5EF4-FFF2-40B4-BE49-F238E27FC236}">
                  <a16:creationId xmlns:a16="http://schemas.microsoft.com/office/drawing/2014/main" id="{710E5C23-2F46-D2F5-2A1C-908F27DFA352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9" name="Rectangle : coins arrondis 18 - 2">
              <a:extLst>
                <a:ext uri="{FF2B5EF4-FFF2-40B4-BE49-F238E27FC236}">
                  <a16:creationId xmlns:a16="http://schemas.microsoft.com/office/drawing/2014/main" id="{64439FD4-917D-4409-721E-423C8F94A93B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Projection ajustée</a:t>
              </a:r>
            </a:p>
          </p:txBody>
        </p:sp>
        <p:sp>
          <p:nvSpPr>
            <p:cNvPr id="10" name="Rectangle : coins arrondis 18 - 2">
              <a:extLst>
                <a:ext uri="{FF2B5EF4-FFF2-40B4-BE49-F238E27FC236}">
                  <a16:creationId xmlns:a16="http://schemas.microsoft.com/office/drawing/2014/main" id="{7808B883-4A94-32EA-A6B1-BA7121DCF898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FF26DDA4-A603-3C50-5E37-11A4E143D59E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Pointeur</a:t>
              </a: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D7BDB6C9-4928-9A77-E619-2C0AD7F159DF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6" name="Rectangle : coins arrondis 18 - 2">
              <a:extLst>
                <a:ext uri="{FF2B5EF4-FFF2-40B4-BE49-F238E27FC236}">
                  <a16:creationId xmlns:a16="http://schemas.microsoft.com/office/drawing/2014/main" id="{2BEA4EC1-CA31-03F8-9B93-687DD33FAE6C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PC + PPT 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D610488-92E0-FB5D-FFB0-F3AEEAA25339}"/>
              </a:ext>
            </a:extLst>
          </p:cNvPr>
          <p:cNvGrpSpPr/>
          <p:nvPr/>
        </p:nvGrpSpPr>
        <p:grpSpPr>
          <a:xfrm>
            <a:off x="1667547" y="5552255"/>
            <a:ext cx="11019754" cy="2766534"/>
            <a:chOff x="-3805047" y="3869835"/>
            <a:chExt cx="6297262" cy="2753069"/>
          </a:xfrm>
        </p:grpSpPr>
        <p:sp>
          <p:nvSpPr>
            <p:cNvPr id="21" name="Rectangle : coins arrondis 18 - 2">
              <a:extLst>
                <a:ext uri="{FF2B5EF4-FFF2-40B4-BE49-F238E27FC236}">
                  <a16:creationId xmlns:a16="http://schemas.microsoft.com/office/drawing/2014/main" id="{23C7F805-C006-C4D0-2AD2-2E2DAFAF6394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2" name="Rectangle : coins arrondis 18 - 2">
              <a:extLst>
                <a:ext uri="{FF2B5EF4-FFF2-40B4-BE49-F238E27FC236}">
                  <a16:creationId xmlns:a16="http://schemas.microsoft.com/office/drawing/2014/main" id="{66299E20-4D39-B8DB-DEB1-15EF0EE770DC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25" name="Rectangle : coins arrondis 18 - 2">
              <a:extLst>
                <a:ext uri="{FF2B5EF4-FFF2-40B4-BE49-F238E27FC236}">
                  <a16:creationId xmlns:a16="http://schemas.microsoft.com/office/drawing/2014/main" id="{9D0277C3-439F-5EBA-7A8E-E6D613F404D9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6" name="Rectangle : coins arrondis 18 - 2">
              <a:extLst>
                <a:ext uri="{FF2B5EF4-FFF2-40B4-BE49-F238E27FC236}">
                  <a16:creationId xmlns:a16="http://schemas.microsoft.com/office/drawing/2014/main" id="{85C86FCF-EC28-D4A0-3C46-16BBB2455424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27" name="Rectangle : coins arrondis 18 - 2">
              <a:extLst>
                <a:ext uri="{FF2B5EF4-FFF2-40B4-BE49-F238E27FC236}">
                  <a16:creationId xmlns:a16="http://schemas.microsoft.com/office/drawing/2014/main" id="{39F302BC-85FB-F91E-1B0F-BF6292B64DEF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9" name="Rectangle : coins arrondis 18 - 2">
              <a:extLst>
                <a:ext uri="{FF2B5EF4-FFF2-40B4-BE49-F238E27FC236}">
                  <a16:creationId xmlns:a16="http://schemas.microsoft.com/office/drawing/2014/main" id="{C49D048B-D808-7D54-BF79-87E31E59692C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  <a:endParaRPr lang="ar-MA" sz="3000" b="1" dirty="0">
                <a:solidFill>
                  <a:schemeClr val="bg1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2DBBB6D9-F521-9D8E-1B1F-13EE7313FF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302163" y="2744502"/>
            <a:ext cx="1647867" cy="143723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B86C2FB-D0CA-0CEF-F8EE-B99BCD0475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5686" y="2687579"/>
            <a:ext cx="1495756" cy="149416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A26BEA5-56AB-95DE-3AC5-6044E196A5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735444" y="3081735"/>
            <a:ext cx="2563417" cy="80534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441462A-7276-314C-56FC-4896711C50E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l="1" t="974" r="78882" b="31320"/>
          <a:stretch/>
        </p:blipFill>
        <p:spPr>
          <a:xfrm>
            <a:off x="2433637" y="5812768"/>
            <a:ext cx="1728962" cy="1236446"/>
          </a:xfrm>
          <a:prstGeom prst="rect">
            <a:avLst/>
          </a:prstGeom>
        </p:spPr>
      </p:pic>
      <p:pic>
        <p:nvPicPr>
          <p:cNvPr id="44" name="Image 43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D0BF20AF-3A1D-6630-F637-4E38621715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6512485" y="5872259"/>
            <a:ext cx="1359077" cy="1478580"/>
          </a:xfrm>
          <a:prstGeom prst="rect">
            <a:avLst/>
          </a:prstGeom>
        </p:spPr>
      </p:pic>
      <p:sp>
        <p:nvSpPr>
          <p:cNvPr id="45" name="ZoneTexte 5">
            <a:extLst>
              <a:ext uri="{FF2B5EF4-FFF2-40B4-BE49-F238E27FC236}">
                <a16:creationId xmlns:a16="http://schemas.microsoft.com/office/drawing/2014/main" id="{C1265B61-3F23-014B-2D3C-908AE27AAA5C}"/>
              </a:ext>
            </a:extLst>
          </p:cNvPr>
          <p:cNvSpPr txBox="1"/>
          <p:nvPr/>
        </p:nvSpPr>
        <p:spPr>
          <a:xfrm>
            <a:off x="11481983" y="435627"/>
            <a:ext cx="213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1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Pour l’enseignant ( e )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E375DA6-1568-6592-EF18-FE49281D3B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21870" y="5646680"/>
            <a:ext cx="1590563" cy="19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0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2D9B2-E5CE-2A81-9241-118C2189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36DE80-E188-3E28-1F8F-8F9DE714C9D7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E924077-48DA-605D-D4C8-7832E1F5260F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9FC6D741-2FDB-691F-36F0-E2AFE0A5AAC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683841AF-0135-5BF3-B434-D0F951C9D1C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25AE763E-ABB2-BDDB-230E-2FBF6DB497C4}"/>
              </a:ext>
            </a:extLst>
          </p:cNvPr>
          <p:cNvSpPr txBox="1"/>
          <p:nvPr/>
        </p:nvSpPr>
        <p:spPr>
          <a:xfrm>
            <a:off x="1345707" y="748094"/>
            <a:ext cx="106151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Maintenant, on va commencer le jeu. Qui veut passer au tableau?</a:t>
            </a:r>
          </a:p>
          <a:p>
            <a:pPr defTabSz="342900">
              <a:defRPr/>
            </a:pPr>
            <a:r>
              <a:rPr lang="fr-FR" sz="28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 gagnant sera celui qui aura plus  de réponses correctes.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54D5CE8-24D2-9681-701D-684AE56EF825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AB8F8A91-348E-0103-438B-6BB190B0C8D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92E0F17A-9346-B573-99BD-5B56319B9D11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F365A9F-E9A2-7608-4DAB-8AE9E0929344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4B2FFB61-E9DD-E155-CA47-6A3D2BBC8C4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73A76DE5-64B6-782D-D3BA-656E529848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B913336A-D7C9-4517-B39A-C80B2383E4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7D78543B-CC85-9373-B02C-FD8A17B89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953D5EA-343C-6680-F772-DFF811FEB1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687577" y="844533"/>
            <a:ext cx="1232811" cy="761784"/>
          </a:xfrm>
          <a:prstGeom prst="roundRect">
            <a:avLst>
              <a:gd name="adj" fmla="val 31362"/>
            </a:avLst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D8486DB-FBDD-BEE1-22B7-94E440193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132" y="2322190"/>
            <a:ext cx="3211629" cy="381193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5649B2A-BFAB-41F2-0E72-F370112F4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039" y="2905285"/>
            <a:ext cx="3977202" cy="26457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09BE769-0BA9-A040-4110-DAF2267BE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2894" y="2416367"/>
            <a:ext cx="2855830" cy="323560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5A9DAFB-E14A-C76F-9834-22FB997BF7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44977" y="6304190"/>
            <a:ext cx="2490857" cy="298166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DB2BE8B-566A-4B33-1B0A-856EFBB82F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7784" y="6304190"/>
            <a:ext cx="4360462" cy="20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30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0A32-8F65-85E0-BF4D-7BA9334A4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3FBE6AD-1C98-127E-02A8-8C92B36BBE0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CFB1B31-1228-A2D2-5EE8-2BC2F3AA010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3680579-C512-C373-8877-2612588EA0B3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0BB73216-72DA-F037-3705-1C3C0710B05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CE78F82-A8A3-5481-4857-E502A7D0853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(3)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Trouvez les mots qui manquent 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EDAABA75-E3D0-30DF-00AC-C122FAED1F0C}"/>
              </a:ext>
            </a:extLst>
          </p:cNvPr>
          <p:cNvSpPr/>
          <p:nvPr/>
        </p:nvSpPr>
        <p:spPr>
          <a:xfrm>
            <a:off x="-922" y="73775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480CCB15-69B6-B721-F18B-3519B72E84EE}"/>
              </a:ext>
            </a:extLst>
          </p:cNvPr>
          <p:cNvSpPr/>
          <p:nvPr/>
        </p:nvSpPr>
        <p:spPr>
          <a:xfrm>
            <a:off x="11981106" y="7197948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8" name="Image 7" descr="Une image contenant dessin humoristique, dessin, Dessin animé, illustration&#10;&#10;Le contenu généré par l’IA peut être incorrect.">
            <a:extLst>
              <a:ext uri="{FF2B5EF4-FFF2-40B4-BE49-F238E27FC236}">
                <a16:creationId xmlns:a16="http://schemas.microsoft.com/office/drawing/2014/main" id="{CAEEB12E-90C9-82C6-A687-AF56A118D1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DF6E6"/>
              </a:clrFrom>
              <a:clrTo>
                <a:srgbClr val="FDF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51" y="6102649"/>
            <a:ext cx="2548697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3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795F-6EF6-C8D9-3B66-859A74E1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DB05E0-101D-0A17-6EF2-D21A9B23494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A4C3AF0-48F2-F437-A129-6F02EEA5836F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B07366EC-4F56-A764-8AC6-710BEDC64E4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567BA332-71B8-9C2C-3EAE-59460C3B620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881C21B-C4BD-D4D7-7A70-CC18EAA5734E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Observez bien les images. Je vais masquer 2 images.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1C57C68-359C-E06E-7F5E-8D22B03DA17A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CEE26AC-FBE3-C86C-4CB9-B9A1BF3C881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3E86364-F32E-69A1-5CF4-66058FAECA1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81B7AA4-1311-02C2-4B4D-B85E94F65C9D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27772F88-5D38-398C-589F-0ADAA400B8D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C814674-90DD-D525-A6FD-BE251F86DF2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0BA9D3EF-6980-A8CC-04E0-DB05166D645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85BB535C-75B7-81CB-3FEB-3074132CE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3654A8-B0FE-01B1-4556-B054E7C71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473" y="5760538"/>
            <a:ext cx="3035081" cy="36331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FA11B5B-02B3-EAD1-F485-1FB6B220F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58" y="2020495"/>
            <a:ext cx="3211629" cy="38119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7B924CB-3C93-A89E-B92A-C75E970FF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788" y="3009144"/>
            <a:ext cx="3977202" cy="264574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4ED589B-BB8D-9223-12D9-805DB5FBE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194" y="2634927"/>
            <a:ext cx="2855830" cy="323560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45CA4E7-A749-A464-501F-92C3645D97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7784" y="6304190"/>
            <a:ext cx="4360462" cy="20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45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74F58-C2A9-A111-E90C-A3CC9ACF1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608F883-3D18-B0ED-620B-3C1D96C1D8B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1BCA9F3-9B76-CC9B-2A31-781E75D1CE44}"/>
              </a:ext>
            </a:extLst>
          </p:cNvPr>
          <p:cNvGrpSpPr/>
          <p:nvPr/>
        </p:nvGrpSpPr>
        <p:grpSpPr>
          <a:xfrm>
            <a:off x="467684" y="752586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6CA0722-8CD6-F2AC-3821-25E83DD65B9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FFF81A4-E921-FC52-B36F-FBC3678AC6A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4387204A-F1DB-0ED0-144E-125F6923606B}"/>
              </a:ext>
            </a:extLst>
          </p:cNvPr>
          <p:cNvSpPr txBox="1"/>
          <p:nvPr/>
        </p:nvSpPr>
        <p:spPr>
          <a:xfrm>
            <a:off x="1534494" y="892864"/>
            <a:ext cx="10615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Quels sont les 2 mots qui manquent ?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CE2E31B-210D-75E8-B2FB-4BCAF31C79D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B1EE2A9-DA76-0932-CD5B-C498851D529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82A50ED-A6FC-2F71-7069-132D9A48548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145C20E-CF97-2E30-C09F-AFEFC3E5BC8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D33DC63-ED47-4C57-25EF-A479D812734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86A1BCF1-DBB6-3F08-C4CC-A3D3D8FD175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0151222-B0CE-DC62-0169-BF920229CF7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4828F56-2DD9-9A53-C527-2D2A5E7D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4760616-ADCE-99B8-85DC-BE5C40F45512}"/>
              </a:ext>
            </a:extLst>
          </p:cNvPr>
          <p:cNvGrpSpPr/>
          <p:nvPr/>
        </p:nvGrpSpPr>
        <p:grpSpPr>
          <a:xfrm>
            <a:off x="2790232" y="3042974"/>
            <a:ext cx="10037552" cy="4014496"/>
            <a:chOff x="1196778" y="1257018"/>
            <a:chExt cx="7718153" cy="3086857"/>
          </a:xfrm>
        </p:grpSpPr>
        <p:cxnSp>
          <p:nvCxnSpPr>
            <p:cNvPr id="3" name="Connecteur droit avec flèche 2">
              <a:extLst>
                <a:ext uri="{FF2B5EF4-FFF2-40B4-BE49-F238E27FC236}">
                  <a16:creationId xmlns:a16="http://schemas.microsoft.com/office/drawing/2014/main" id="{84268501-2CDB-B159-F530-AB32944BEEBD}"/>
                </a:ext>
              </a:extLst>
            </p:cNvPr>
            <p:cNvCxnSpPr>
              <a:cxnSpLocks/>
            </p:cNvCxnSpPr>
            <p:nvPr/>
          </p:nvCxnSpPr>
          <p:spPr>
            <a:xfrm>
              <a:off x="2934238" y="4076966"/>
              <a:ext cx="420743" cy="217306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avec flèche 3">
              <a:extLst>
                <a:ext uri="{FF2B5EF4-FFF2-40B4-BE49-F238E27FC236}">
                  <a16:creationId xmlns:a16="http://schemas.microsoft.com/office/drawing/2014/main" id="{F987F795-36EC-30BD-6B6E-265BF3A02A5A}"/>
                </a:ext>
              </a:extLst>
            </p:cNvPr>
            <p:cNvCxnSpPr>
              <a:cxnSpLocks/>
            </p:cNvCxnSpPr>
            <p:nvPr/>
          </p:nvCxnSpPr>
          <p:spPr>
            <a:xfrm>
              <a:off x="2859791" y="4126569"/>
              <a:ext cx="420743" cy="217306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53C9544-4427-A0C8-D651-1F50E352ACA3}"/>
                </a:ext>
              </a:extLst>
            </p:cNvPr>
            <p:cNvSpPr txBox="1"/>
            <p:nvPr/>
          </p:nvSpPr>
          <p:spPr>
            <a:xfrm>
              <a:off x="7543332" y="1328248"/>
              <a:ext cx="1371599" cy="200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34"/>
              <a:r>
                <a:rPr lang="fr-MA" sz="12451" b="1" dirty="0">
                  <a:solidFill>
                    <a:prstClr val="black"/>
                  </a:solidFill>
                  <a:latin typeface="Dosis"/>
                </a:rPr>
                <a:t>?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13CE7A3-2877-B857-87C7-CBE7F2BC53E8}"/>
                </a:ext>
              </a:extLst>
            </p:cNvPr>
            <p:cNvSpPr txBox="1"/>
            <p:nvPr/>
          </p:nvSpPr>
          <p:spPr>
            <a:xfrm>
              <a:off x="1196778" y="1257018"/>
              <a:ext cx="1371599" cy="200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34"/>
              <a:r>
                <a:rPr lang="fr-MA" sz="12451" b="1" dirty="0">
                  <a:solidFill>
                    <a:prstClr val="black"/>
                  </a:solidFill>
                  <a:latin typeface="Dosis"/>
                </a:rPr>
                <a:t>?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6D1B08F9-45D4-BA9D-698C-584B40EE9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473" y="5760538"/>
            <a:ext cx="3035081" cy="3633126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D774E58-D762-F162-EE3E-513FB9728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456" y="2904823"/>
            <a:ext cx="3977202" cy="264574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D9B06A7-D055-AA92-4369-05481676C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784" y="6304190"/>
            <a:ext cx="4360462" cy="20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55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E3DBD-80B4-D891-198B-0032C03A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C63A6F-9BF0-2B44-A9C6-B4DE30EB05E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97C910E-4B82-2794-D971-98333345C330}"/>
              </a:ext>
            </a:extLst>
          </p:cNvPr>
          <p:cNvGrpSpPr/>
          <p:nvPr/>
        </p:nvGrpSpPr>
        <p:grpSpPr>
          <a:xfrm>
            <a:off x="483618" y="6477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0002377-E7BC-E3A9-D3A4-A80BF03873E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E4E7B1E-9FCB-C9C0-D0DB-6DF52672B3A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08000A0D-2568-2DE6-4E3B-FFF165AB161B}"/>
              </a:ext>
            </a:extLst>
          </p:cNvPr>
          <p:cNvSpPr txBox="1"/>
          <p:nvPr/>
        </p:nvSpPr>
        <p:spPr>
          <a:xfrm>
            <a:off x="1534494" y="892864"/>
            <a:ext cx="10615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Les mots qu’il fallait trouver sont : karaté  et quatre.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A0C1DEA-02A8-4DD3-A641-F64AD27FC43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BAAB618-37E8-3BD8-A334-DC82C8F595A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BBAE8DB-11C3-1394-F98B-5FA8B105946D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86FC716-E764-DD2E-83C0-9DA3DAF3DFC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A682509A-271B-4E80-98D2-384D3FA088C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979C848-58CC-853A-9621-4DF5D319878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ED7EB2D-3859-428F-CBE7-BA89BC18722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C9F913F-EC51-D5B4-E301-4D1C4DC0D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A56111F-ABFF-A8B4-A5B6-89D9C80D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008" y="5894303"/>
            <a:ext cx="3035081" cy="363312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1D20543-33DC-9742-ACC3-60AAEC893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27" y="2065795"/>
            <a:ext cx="3211629" cy="381193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6C49168-7D4B-94DE-4FA8-2F81C0276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049" y="3049298"/>
            <a:ext cx="3977202" cy="26457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AB0D7F1-4554-0DFB-1A63-AB22062B9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4103" y="2378917"/>
            <a:ext cx="2855830" cy="3235601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AB864796-CFD0-1DAC-2F17-D06277B05650}"/>
              </a:ext>
            </a:extLst>
          </p:cNvPr>
          <p:cNvSpPr/>
          <p:nvPr/>
        </p:nvSpPr>
        <p:spPr>
          <a:xfrm>
            <a:off x="9808999" y="2345579"/>
            <a:ext cx="2788817" cy="380964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537F102-470D-20E5-B022-05FC896C873E}"/>
              </a:ext>
            </a:extLst>
          </p:cNvPr>
          <p:cNvCxnSpPr>
            <a:cxnSpLocks/>
          </p:cNvCxnSpPr>
          <p:nvPr/>
        </p:nvCxnSpPr>
        <p:spPr>
          <a:xfrm flipH="1">
            <a:off x="12149639" y="2345578"/>
            <a:ext cx="915244" cy="11977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>
            <a:extLst>
              <a:ext uri="{FF2B5EF4-FFF2-40B4-BE49-F238E27FC236}">
                <a16:creationId xmlns:a16="http://schemas.microsoft.com/office/drawing/2014/main" id="{6AE93783-1C4B-F114-D736-8518040E52AD}"/>
              </a:ext>
            </a:extLst>
          </p:cNvPr>
          <p:cNvSpPr/>
          <p:nvPr/>
        </p:nvSpPr>
        <p:spPr>
          <a:xfrm>
            <a:off x="2044174" y="2091896"/>
            <a:ext cx="2699239" cy="380964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CF235B33-C307-D4C8-4DF4-8897403DCF6B}"/>
              </a:ext>
            </a:extLst>
          </p:cNvPr>
          <p:cNvCxnSpPr>
            <a:cxnSpLocks/>
          </p:cNvCxnSpPr>
          <p:nvPr/>
        </p:nvCxnSpPr>
        <p:spPr>
          <a:xfrm>
            <a:off x="871704" y="2176927"/>
            <a:ext cx="1630201" cy="1219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1D2CCF13-6480-AC33-FDB4-0F17418877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320" y="6779110"/>
            <a:ext cx="4360462" cy="20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279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4475-DFA2-FD9A-7470-30B3874C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994A2-AA69-264A-A2DE-1D950F4D0A0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E7652D-A371-24A7-9768-33E8A4BC322A}"/>
              </a:ext>
            </a:extLst>
          </p:cNvPr>
          <p:cNvGrpSpPr/>
          <p:nvPr/>
        </p:nvGrpSpPr>
        <p:grpSpPr>
          <a:xfrm>
            <a:off x="418188" y="5334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DB55FC3-8921-CFB4-5EAA-D12A6B2F29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640C61A-C7B6-4E99-6274-DB727DE4FA7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1EC13871-7637-8565-CC62-A0944FC5A57B}"/>
              </a:ext>
            </a:extLst>
          </p:cNvPr>
          <p:cNvSpPr txBox="1"/>
          <p:nvPr/>
        </p:nvSpPr>
        <p:spPr>
          <a:xfrm>
            <a:off x="869255" y="799042"/>
            <a:ext cx="133725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i="1" dirty="0">
                <a:solidFill>
                  <a:schemeClr val="bg1">
                    <a:lumMod val="50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Faire l’activité collectivement on utilisant la liste du vocabulaire du PPT( celle présentée dans le livret est erronée)</a:t>
            </a:r>
          </a:p>
          <a:p>
            <a:pPr defTabSz="342900">
              <a:defRPr/>
            </a:pPr>
            <a:r>
              <a:rPr lang="fr-FR" sz="2000" i="1" dirty="0">
                <a:solidFill>
                  <a:schemeClr val="bg1">
                    <a:lumMod val="50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Demander aux élèves de chercher les mots convenables dans la liste projetée.(voir la slide suivant) .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65384D5-60CA-D6C0-74B5-0107D0FB288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83C6F68-D31A-07F6-A4D4-6A85E0C63E6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3C83945-0999-EE59-2293-472E446BA3F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F7EF62B-59FF-6DBA-F2B5-33266802E84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58052D6-9893-605F-B43F-1A078A7FA2F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0413224-EB1F-B991-9DA7-81CE92C485F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A8BAA85-FED8-9536-653E-C994F4A87AE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6CA35B4C-BB99-5F16-8AB8-19FD94EFC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64" y="1819970"/>
            <a:ext cx="6172200" cy="796126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CAE586C-6D1F-6DB8-C300-6EBF39CE0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839" y="1806881"/>
            <a:ext cx="6344768" cy="791402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2322E736-BF77-A43A-3185-DFDF9534FD4E}"/>
              </a:ext>
            </a:extLst>
          </p:cNvPr>
          <p:cNvSpPr/>
          <p:nvPr/>
        </p:nvSpPr>
        <p:spPr>
          <a:xfrm>
            <a:off x="11403341" y="4861834"/>
            <a:ext cx="990600" cy="89253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E18A3012-BE2F-274E-FAA1-EEB341855B1E}"/>
              </a:ext>
            </a:extLst>
          </p:cNvPr>
          <p:cNvSpPr/>
          <p:nvPr/>
        </p:nvSpPr>
        <p:spPr>
          <a:xfrm>
            <a:off x="2514600" y="5996762"/>
            <a:ext cx="990600" cy="89253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C3A597F-3F9E-BC60-5078-03073F9D3551}"/>
              </a:ext>
            </a:extLst>
          </p:cNvPr>
          <p:cNvSpPr/>
          <p:nvPr/>
        </p:nvSpPr>
        <p:spPr>
          <a:xfrm>
            <a:off x="11403341" y="6198828"/>
            <a:ext cx="990600" cy="89253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FB45A84-46AF-F7DC-76E1-35E6275EDB1D}"/>
              </a:ext>
            </a:extLst>
          </p:cNvPr>
          <p:cNvSpPr/>
          <p:nvPr/>
        </p:nvSpPr>
        <p:spPr>
          <a:xfrm>
            <a:off x="4965985" y="7124700"/>
            <a:ext cx="990600" cy="89253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C1C8C29F-4F9A-1E93-6387-A8E656181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906822"/>
              </p:ext>
            </p:extLst>
          </p:nvPr>
        </p:nvGraphicFramePr>
        <p:xfrm>
          <a:off x="7039570" y="3258866"/>
          <a:ext cx="6172200" cy="4467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3158">
                  <a:extLst>
                    <a:ext uri="{9D8B030D-6E8A-4147-A177-3AD203B41FA5}">
                      <a16:colId xmlns:a16="http://schemas.microsoft.com/office/drawing/2014/main" val="1881612268"/>
                    </a:ext>
                  </a:extLst>
                </a:gridCol>
                <a:gridCol w="704115">
                  <a:extLst>
                    <a:ext uri="{9D8B030D-6E8A-4147-A177-3AD203B41FA5}">
                      <a16:colId xmlns:a16="http://schemas.microsoft.com/office/drawing/2014/main" val="2949096028"/>
                    </a:ext>
                  </a:extLst>
                </a:gridCol>
                <a:gridCol w="534928">
                  <a:extLst>
                    <a:ext uri="{9D8B030D-6E8A-4147-A177-3AD203B41FA5}">
                      <a16:colId xmlns:a16="http://schemas.microsoft.com/office/drawing/2014/main" val="983808998"/>
                    </a:ext>
                  </a:extLst>
                </a:gridCol>
                <a:gridCol w="607703">
                  <a:extLst>
                    <a:ext uri="{9D8B030D-6E8A-4147-A177-3AD203B41FA5}">
                      <a16:colId xmlns:a16="http://schemas.microsoft.com/office/drawing/2014/main" val="1476371376"/>
                    </a:ext>
                  </a:extLst>
                </a:gridCol>
                <a:gridCol w="513158">
                  <a:extLst>
                    <a:ext uri="{9D8B030D-6E8A-4147-A177-3AD203B41FA5}">
                      <a16:colId xmlns:a16="http://schemas.microsoft.com/office/drawing/2014/main" val="1093842407"/>
                    </a:ext>
                  </a:extLst>
                </a:gridCol>
                <a:gridCol w="583445">
                  <a:extLst>
                    <a:ext uri="{9D8B030D-6E8A-4147-A177-3AD203B41FA5}">
                      <a16:colId xmlns:a16="http://schemas.microsoft.com/office/drawing/2014/main" val="771733642"/>
                    </a:ext>
                  </a:extLst>
                </a:gridCol>
                <a:gridCol w="650000">
                  <a:extLst>
                    <a:ext uri="{9D8B030D-6E8A-4147-A177-3AD203B41FA5}">
                      <a16:colId xmlns:a16="http://schemas.microsoft.com/office/drawing/2014/main" val="2385939256"/>
                    </a:ext>
                  </a:extLst>
                </a:gridCol>
                <a:gridCol w="680478">
                  <a:extLst>
                    <a:ext uri="{9D8B030D-6E8A-4147-A177-3AD203B41FA5}">
                      <a16:colId xmlns:a16="http://schemas.microsoft.com/office/drawing/2014/main" val="2524059433"/>
                    </a:ext>
                  </a:extLst>
                </a:gridCol>
                <a:gridCol w="682344">
                  <a:extLst>
                    <a:ext uri="{9D8B030D-6E8A-4147-A177-3AD203B41FA5}">
                      <a16:colId xmlns:a16="http://schemas.microsoft.com/office/drawing/2014/main" val="3463939819"/>
                    </a:ext>
                  </a:extLst>
                </a:gridCol>
                <a:gridCol w="702871">
                  <a:extLst>
                    <a:ext uri="{9D8B030D-6E8A-4147-A177-3AD203B41FA5}">
                      <a16:colId xmlns:a16="http://schemas.microsoft.com/office/drawing/2014/main" val="1232739301"/>
                    </a:ext>
                  </a:extLst>
                </a:gridCol>
              </a:tblGrid>
              <a:tr h="2201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chat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neuf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lézard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 dirty="0">
                          <a:solidFill>
                            <a:schemeClr val="tx1"/>
                          </a:solidFill>
                          <a:effectLst/>
                        </a:rPr>
                        <a:t>parler</a:t>
                      </a:r>
                      <a:endParaRPr lang="fr-MA" sz="11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nid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farine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roue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caméra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taxi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jus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5604"/>
                  </a:ext>
                </a:extLst>
              </a:tr>
              <a:tr h="2265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sirop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bébé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 dirty="0">
                          <a:solidFill>
                            <a:schemeClr val="tx1"/>
                          </a:solidFill>
                          <a:effectLst/>
                        </a:rPr>
                        <a:t>riz</a:t>
                      </a:r>
                      <a:endParaRPr lang="fr-MA" sz="11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girafe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nager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école 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jupe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garage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</a:rPr>
                        <a:t>lit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 dirty="0">
                          <a:solidFill>
                            <a:schemeClr val="tx1"/>
                          </a:solidFill>
                          <a:effectLst/>
                        </a:rPr>
                        <a:t>dessiner</a:t>
                      </a:r>
                      <a:endParaRPr lang="fr-MA" sz="1100" b="1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77426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0F2724D0-6811-EDF4-A7D6-7A9A6732E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39092"/>
              </p:ext>
            </p:extLst>
          </p:nvPr>
        </p:nvGraphicFramePr>
        <p:xfrm>
          <a:off x="482501" y="3390900"/>
          <a:ext cx="6548067" cy="453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352">
                  <a:extLst>
                    <a:ext uri="{9D8B030D-6E8A-4147-A177-3AD203B41FA5}">
                      <a16:colId xmlns:a16="http://schemas.microsoft.com/office/drawing/2014/main" val="1427086332"/>
                    </a:ext>
                  </a:extLst>
                </a:gridCol>
                <a:gridCol w="602044">
                  <a:extLst>
                    <a:ext uri="{9D8B030D-6E8A-4147-A177-3AD203B41FA5}">
                      <a16:colId xmlns:a16="http://schemas.microsoft.com/office/drawing/2014/main" val="4142987818"/>
                    </a:ext>
                  </a:extLst>
                </a:gridCol>
                <a:gridCol w="727563">
                  <a:extLst>
                    <a:ext uri="{9D8B030D-6E8A-4147-A177-3AD203B41FA5}">
                      <a16:colId xmlns:a16="http://schemas.microsoft.com/office/drawing/2014/main" val="775331615"/>
                    </a:ext>
                  </a:extLst>
                </a:gridCol>
                <a:gridCol w="646722">
                  <a:extLst>
                    <a:ext uri="{9D8B030D-6E8A-4147-A177-3AD203B41FA5}">
                      <a16:colId xmlns:a16="http://schemas.microsoft.com/office/drawing/2014/main" val="1093769667"/>
                    </a:ext>
                  </a:extLst>
                </a:gridCol>
                <a:gridCol w="757388">
                  <a:extLst>
                    <a:ext uri="{9D8B030D-6E8A-4147-A177-3AD203B41FA5}">
                      <a16:colId xmlns:a16="http://schemas.microsoft.com/office/drawing/2014/main" val="4033954925"/>
                    </a:ext>
                  </a:extLst>
                </a:gridCol>
                <a:gridCol w="692223">
                  <a:extLst>
                    <a:ext uri="{9D8B030D-6E8A-4147-A177-3AD203B41FA5}">
                      <a16:colId xmlns:a16="http://schemas.microsoft.com/office/drawing/2014/main" val="246692697"/>
                    </a:ext>
                  </a:extLst>
                </a:gridCol>
                <a:gridCol w="612661">
                  <a:extLst>
                    <a:ext uri="{9D8B030D-6E8A-4147-A177-3AD203B41FA5}">
                      <a16:colId xmlns:a16="http://schemas.microsoft.com/office/drawing/2014/main" val="343982712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116369787"/>
                    </a:ext>
                  </a:extLst>
                </a:gridCol>
                <a:gridCol w="694400">
                  <a:extLst>
                    <a:ext uri="{9D8B030D-6E8A-4147-A177-3AD203B41FA5}">
                      <a16:colId xmlns:a16="http://schemas.microsoft.com/office/drawing/2014/main" val="1098491279"/>
                    </a:ext>
                  </a:extLst>
                </a:gridCol>
                <a:gridCol w="624914">
                  <a:extLst>
                    <a:ext uri="{9D8B030D-6E8A-4147-A177-3AD203B41FA5}">
                      <a16:colId xmlns:a16="http://schemas.microsoft.com/office/drawing/2014/main" val="3561879434"/>
                    </a:ext>
                  </a:extLst>
                </a:gridCol>
              </a:tblGrid>
              <a:tr h="2265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cage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savon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guitare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livre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domino</a:t>
                      </a:r>
                      <a:endParaRPr lang="fr-MA" sz="11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chiffres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poule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tapis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kilo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soleil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597309"/>
                  </a:ext>
                </a:extLst>
              </a:tr>
              <a:tr h="2265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voler</a:t>
                      </a:r>
                      <a:endParaRPr lang="fr-MA" sz="105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moule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quatre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pétale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vache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lavabo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1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effacer</a:t>
                      </a:r>
                      <a:endParaRPr lang="fr-MA" sz="105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louche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 zèbre</a:t>
                      </a:r>
                      <a:endParaRPr lang="fr-MA" sz="11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12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ruche</a:t>
                      </a:r>
                      <a:endParaRPr lang="fr-MA" sz="11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49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579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6CB61-7EB2-D9DC-1D4C-AA2C633E4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021328-4C58-5055-909B-8313CD23660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3814841-B9C8-035B-169E-E35A46F4C2E6}"/>
              </a:ext>
            </a:extLst>
          </p:cNvPr>
          <p:cNvGrpSpPr/>
          <p:nvPr/>
        </p:nvGrpSpPr>
        <p:grpSpPr>
          <a:xfrm>
            <a:off x="418188" y="5334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3B995EB-C287-3A2E-81BD-8D7D15C7462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4767E61-7D2B-948C-5DB7-1C8D385BC01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7BEC2571-5823-7E3E-BDBA-5C2B82B0C6B7}"/>
              </a:ext>
            </a:extLst>
          </p:cNvPr>
          <p:cNvSpPr txBox="1"/>
          <p:nvPr/>
        </p:nvSpPr>
        <p:spPr>
          <a:xfrm>
            <a:off x="1430418" y="598991"/>
            <a:ext cx="116736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Cherchez dans les listes les mots convenables aux mots du vocabulaire qu’on a vus aujourd’hui.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C97799E-A278-B21A-199F-564B12775C5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261486E-6E88-A1B4-D8FA-377A5199B6B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AD05B97-AE38-746D-D255-BEBBD3E55B1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F31340D-3EF1-5B4C-B2AE-1EFA037452F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A67878F-C8CD-19F0-1A91-EE9B6100FF9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1B610D93-43BC-A810-2631-55F3BE5D439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A581CFC4-D8F3-8853-7E73-2268A7585AC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79C83A4-28F9-0A63-8366-8B6DBC804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51" y="714091"/>
            <a:ext cx="581346" cy="514106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4FB7CB32-4AF3-565D-BA92-B2CD4FCA1921}"/>
              </a:ext>
            </a:extLst>
          </p:cNvPr>
          <p:cNvSpPr txBox="1"/>
          <p:nvPr/>
        </p:nvSpPr>
        <p:spPr>
          <a:xfrm>
            <a:off x="611968" y="1509856"/>
            <a:ext cx="11673614" cy="850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457246">
              <a:lnSpc>
                <a:spcPts val="7400"/>
              </a:lnSpc>
              <a:defRPr/>
            </a:pPr>
            <a:r>
              <a:rPr lang="en-US" sz="3600" dirty="0" err="1">
                <a:solidFill>
                  <a:srgbClr val="215968"/>
                </a:solidFill>
                <a:latin typeface="Carelia"/>
              </a:rPr>
              <a:t>Annexe</a:t>
            </a:r>
            <a:r>
              <a:rPr lang="en-US" sz="3600" dirty="0">
                <a:solidFill>
                  <a:srgbClr val="215968"/>
                </a:solidFill>
                <a:latin typeface="Carelia"/>
              </a:rPr>
              <a:t> du </a:t>
            </a:r>
            <a:r>
              <a:rPr lang="en-US" sz="3600" dirty="0" err="1">
                <a:solidFill>
                  <a:srgbClr val="215968"/>
                </a:solidFill>
                <a:latin typeface="Carelia"/>
              </a:rPr>
              <a:t>vocabulaire</a:t>
            </a:r>
            <a:endParaRPr lang="en-US" sz="3600" dirty="0">
              <a:solidFill>
                <a:srgbClr val="215968"/>
              </a:solidFill>
              <a:latin typeface="Carelia"/>
            </a:endParaRPr>
          </a:p>
        </p:txBody>
      </p:sp>
      <p:graphicFrame>
        <p:nvGraphicFramePr>
          <p:cNvPr id="20" name="Tableau 19">
            <a:extLst>
              <a:ext uri="{FF2B5EF4-FFF2-40B4-BE49-F238E27FC236}">
                <a16:creationId xmlns:a16="http://schemas.microsoft.com/office/drawing/2014/main" id="{9EA81083-7F02-7AAF-E1D9-06E7EA8F673B}"/>
              </a:ext>
            </a:extLst>
          </p:cNvPr>
          <p:cNvGraphicFramePr>
            <a:graphicFrameLocks noGrp="1"/>
          </p:cNvGraphicFramePr>
          <p:nvPr/>
        </p:nvGraphicFramePr>
        <p:xfrm>
          <a:off x="611968" y="6365138"/>
          <a:ext cx="12355556" cy="896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244">
                  <a:extLst>
                    <a:ext uri="{9D8B030D-6E8A-4147-A177-3AD203B41FA5}">
                      <a16:colId xmlns:a16="http://schemas.microsoft.com/office/drawing/2014/main" val="1881612268"/>
                    </a:ext>
                  </a:extLst>
                </a:gridCol>
                <a:gridCol w="1409503">
                  <a:extLst>
                    <a:ext uri="{9D8B030D-6E8A-4147-A177-3AD203B41FA5}">
                      <a16:colId xmlns:a16="http://schemas.microsoft.com/office/drawing/2014/main" val="2949096028"/>
                    </a:ext>
                  </a:extLst>
                </a:gridCol>
                <a:gridCol w="1070822">
                  <a:extLst>
                    <a:ext uri="{9D8B030D-6E8A-4147-A177-3AD203B41FA5}">
                      <a16:colId xmlns:a16="http://schemas.microsoft.com/office/drawing/2014/main" val="983808998"/>
                    </a:ext>
                  </a:extLst>
                </a:gridCol>
                <a:gridCol w="1216504">
                  <a:extLst>
                    <a:ext uri="{9D8B030D-6E8A-4147-A177-3AD203B41FA5}">
                      <a16:colId xmlns:a16="http://schemas.microsoft.com/office/drawing/2014/main" val="1476371376"/>
                    </a:ext>
                  </a:extLst>
                </a:gridCol>
                <a:gridCol w="1027244">
                  <a:extLst>
                    <a:ext uri="{9D8B030D-6E8A-4147-A177-3AD203B41FA5}">
                      <a16:colId xmlns:a16="http://schemas.microsoft.com/office/drawing/2014/main" val="1093842407"/>
                    </a:ext>
                  </a:extLst>
                </a:gridCol>
                <a:gridCol w="1167945">
                  <a:extLst>
                    <a:ext uri="{9D8B030D-6E8A-4147-A177-3AD203B41FA5}">
                      <a16:colId xmlns:a16="http://schemas.microsoft.com/office/drawing/2014/main" val="771733642"/>
                    </a:ext>
                  </a:extLst>
                </a:gridCol>
                <a:gridCol w="1301175">
                  <a:extLst>
                    <a:ext uri="{9D8B030D-6E8A-4147-A177-3AD203B41FA5}">
                      <a16:colId xmlns:a16="http://schemas.microsoft.com/office/drawing/2014/main" val="2385939256"/>
                    </a:ext>
                  </a:extLst>
                </a:gridCol>
                <a:gridCol w="1362186">
                  <a:extLst>
                    <a:ext uri="{9D8B030D-6E8A-4147-A177-3AD203B41FA5}">
                      <a16:colId xmlns:a16="http://schemas.microsoft.com/office/drawing/2014/main" val="2524059433"/>
                    </a:ext>
                  </a:extLst>
                </a:gridCol>
                <a:gridCol w="1365921">
                  <a:extLst>
                    <a:ext uri="{9D8B030D-6E8A-4147-A177-3AD203B41FA5}">
                      <a16:colId xmlns:a16="http://schemas.microsoft.com/office/drawing/2014/main" val="3463939819"/>
                    </a:ext>
                  </a:extLst>
                </a:gridCol>
                <a:gridCol w="1407012">
                  <a:extLst>
                    <a:ext uri="{9D8B030D-6E8A-4147-A177-3AD203B41FA5}">
                      <a16:colId xmlns:a16="http://schemas.microsoft.com/office/drawing/2014/main" val="1232739301"/>
                    </a:ext>
                  </a:extLst>
                </a:gridCol>
              </a:tblGrid>
              <a:tr h="2201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 dirty="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chat</a:t>
                      </a:r>
                      <a:endParaRPr lang="fr-MA" sz="2400" b="1" kern="100" dirty="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 dirty="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neuf</a:t>
                      </a:r>
                      <a:endParaRPr lang="fr-MA" sz="2400" b="1" kern="100" dirty="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lézard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 dirty="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parler</a:t>
                      </a:r>
                      <a:endParaRPr lang="fr-MA" sz="2400" b="1" kern="100" dirty="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nid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farine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roue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caméra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taxi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jus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5604"/>
                  </a:ext>
                </a:extLst>
              </a:tr>
              <a:tr h="2265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sirop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 dirty="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bébé</a:t>
                      </a:r>
                      <a:endParaRPr lang="fr-MA" sz="2400" b="1" kern="100" dirty="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riz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girafe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nager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école 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jupe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garage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lit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 dirty="0">
                          <a:solidFill>
                            <a:schemeClr val="tx1"/>
                          </a:solidFill>
                          <a:effectLst/>
                          <a:latin typeface="Dosis" pitchFamily="2" charset="0"/>
                        </a:rPr>
                        <a:t>dessiner</a:t>
                      </a:r>
                      <a:endParaRPr lang="fr-MA" sz="2400" b="1" kern="100" dirty="0">
                        <a:solidFill>
                          <a:schemeClr val="tx1"/>
                        </a:solidFill>
                        <a:effectLst/>
                        <a:latin typeface="Dosis" pitchFamily="2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77426"/>
                  </a:ext>
                </a:extLst>
              </a:tr>
            </a:tbl>
          </a:graphicData>
        </a:graphic>
      </p:graphicFrame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3A0E80F1-D8C8-9532-E322-88D6E26BDD58}"/>
              </a:ext>
            </a:extLst>
          </p:cNvPr>
          <p:cNvGraphicFramePr>
            <a:graphicFrameLocks noGrp="1"/>
          </p:cNvGraphicFramePr>
          <p:nvPr/>
        </p:nvGraphicFramePr>
        <p:xfrm>
          <a:off x="690351" y="3698211"/>
          <a:ext cx="12277173" cy="9060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5626">
                  <a:extLst>
                    <a:ext uri="{9D8B030D-6E8A-4147-A177-3AD203B41FA5}">
                      <a16:colId xmlns:a16="http://schemas.microsoft.com/office/drawing/2014/main" val="1427086332"/>
                    </a:ext>
                  </a:extLst>
                </a:gridCol>
                <a:gridCol w="1128790">
                  <a:extLst>
                    <a:ext uri="{9D8B030D-6E8A-4147-A177-3AD203B41FA5}">
                      <a16:colId xmlns:a16="http://schemas.microsoft.com/office/drawing/2014/main" val="4142987818"/>
                    </a:ext>
                  </a:extLst>
                </a:gridCol>
                <a:gridCol w="1364130">
                  <a:extLst>
                    <a:ext uri="{9D8B030D-6E8A-4147-A177-3AD203B41FA5}">
                      <a16:colId xmlns:a16="http://schemas.microsoft.com/office/drawing/2014/main" val="775331615"/>
                    </a:ext>
                  </a:extLst>
                </a:gridCol>
                <a:gridCol w="1212558">
                  <a:extLst>
                    <a:ext uri="{9D8B030D-6E8A-4147-A177-3AD203B41FA5}">
                      <a16:colId xmlns:a16="http://schemas.microsoft.com/office/drawing/2014/main" val="1093769667"/>
                    </a:ext>
                  </a:extLst>
                </a:gridCol>
                <a:gridCol w="1420050">
                  <a:extLst>
                    <a:ext uri="{9D8B030D-6E8A-4147-A177-3AD203B41FA5}">
                      <a16:colId xmlns:a16="http://schemas.microsoft.com/office/drawing/2014/main" val="4033954925"/>
                    </a:ext>
                  </a:extLst>
                </a:gridCol>
                <a:gridCol w="1297870">
                  <a:extLst>
                    <a:ext uri="{9D8B030D-6E8A-4147-A177-3AD203B41FA5}">
                      <a16:colId xmlns:a16="http://schemas.microsoft.com/office/drawing/2014/main" val="246692697"/>
                    </a:ext>
                  </a:extLst>
                </a:gridCol>
                <a:gridCol w="1148697">
                  <a:extLst>
                    <a:ext uri="{9D8B030D-6E8A-4147-A177-3AD203B41FA5}">
                      <a16:colId xmlns:a16="http://schemas.microsoft.com/office/drawing/2014/main" val="3439827121"/>
                    </a:ext>
                  </a:extLst>
                </a:gridCol>
                <a:gridCol w="1285828">
                  <a:extLst>
                    <a:ext uri="{9D8B030D-6E8A-4147-A177-3AD203B41FA5}">
                      <a16:colId xmlns:a16="http://schemas.microsoft.com/office/drawing/2014/main" val="3116369787"/>
                    </a:ext>
                  </a:extLst>
                </a:gridCol>
                <a:gridCol w="1301952">
                  <a:extLst>
                    <a:ext uri="{9D8B030D-6E8A-4147-A177-3AD203B41FA5}">
                      <a16:colId xmlns:a16="http://schemas.microsoft.com/office/drawing/2014/main" val="1098491279"/>
                    </a:ext>
                  </a:extLst>
                </a:gridCol>
                <a:gridCol w="1171672">
                  <a:extLst>
                    <a:ext uri="{9D8B030D-6E8A-4147-A177-3AD203B41FA5}">
                      <a16:colId xmlns:a16="http://schemas.microsoft.com/office/drawing/2014/main" val="3561879434"/>
                    </a:ext>
                  </a:extLst>
                </a:gridCol>
              </a:tblGrid>
              <a:tr h="2265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cage</a:t>
                      </a:r>
                      <a:endParaRPr lang="fr-MA" sz="24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savon</a:t>
                      </a:r>
                      <a:endParaRPr lang="fr-MA" sz="24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guitare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livre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4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domino</a:t>
                      </a:r>
                      <a:endParaRPr lang="fr-MA" sz="20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4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chiffres</a:t>
                      </a:r>
                      <a:endParaRPr lang="fr-MA" sz="20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poule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tapis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kilo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soleil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597309"/>
                  </a:ext>
                </a:extLst>
              </a:tr>
              <a:tr h="2265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4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voler</a:t>
                      </a:r>
                      <a:endParaRPr lang="fr-MA" sz="20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4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moule</a:t>
                      </a:r>
                      <a:endParaRPr lang="fr-MA" sz="20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quatre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pétale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vache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lavabo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4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effacer</a:t>
                      </a:r>
                      <a:endParaRPr lang="fr-MA" sz="20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louche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 zèbre</a:t>
                      </a:r>
                      <a:endParaRPr lang="fr-MA" sz="2400" b="1" kern="10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  <a:tabLst>
                          <a:tab pos="2277110" algn="l"/>
                        </a:tabLst>
                      </a:pPr>
                      <a:r>
                        <a:rPr lang="fr-FR" sz="2800" b="1" kern="100" dirty="0">
                          <a:solidFill>
                            <a:schemeClr val="tx1"/>
                          </a:solidFill>
                          <a:effectLst/>
                          <a:latin typeface="Amasis MT Pro" panose="02040504050005020304" pitchFamily="18" charset="0"/>
                        </a:rPr>
                        <a:t>ruche</a:t>
                      </a:r>
                      <a:endParaRPr lang="fr-MA" sz="2400" b="1" kern="100" dirty="0">
                        <a:solidFill>
                          <a:schemeClr val="tx1"/>
                        </a:solidFill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177" marR="6717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949069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37AF8350-C3A5-17FF-45A1-30E0A3EE3426}"/>
              </a:ext>
            </a:extLst>
          </p:cNvPr>
          <p:cNvSpPr txBox="1"/>
          <p:nvPr/>
        </p:nvSpPr>
        <p:spPr>
          <a:xfrm>
            <a:off x="5181600" y="2895982"/>
            <a:ext cx="7015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15968"/>
                </a:solidFill>
                <a:latin typeface="Carelia"/>
              </a:rPr>
              <a:t>page 14 </a:t>
            </a:r>
            <a:endParaRPr lang="fr-MA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26BA4C0-CA07-0FAC-9593-EECD2BCBC075}"/>
              </a:ext>
            </a:extLst>
          </p:cNvPr>
          <p:cNvSpPr txBox="1"/>
          <p:nvPr/>
        </p:nvSpPr>
        <p:spPr>
          <a:xfrm>
            <a:off x="5270420" y="5383978"/>
            <a:ext cx="7015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15968"/>
                </a:solidFill>
                <a:latin typeface="Carelia"/>
              </a:rPr>
              <a:t>page 15 </a:t>
            </a:r>
            <a:endParaRPr lang="fr-MA" sz="3600" dirty="0"/>
          </a:p>
        </p:txBody>
      </p:sp>
    </p:spTree>
    <p:extLst>
      <p:ext uri="{BB962C8B-B14F-4D97-AF65-F5344CB8AC3E}">
        <p14:creationId xmlns:p14="http://schemas.microsoft.com/office/powerpoint/2010/main" val="1614346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72C6-B724-4CDC-C43E-58694C5EE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4A3689F0-39ED-1688-0C71-9C6902B7F76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A674ECF-1D88-BD94-2E74-10AF52B4D428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F8C12C3-F994-2BFC-E97A-E16F13460BB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29FAF132-D4B9-A0D6-F6DD-0A8FFDC9A5E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F2A55A9-ABF4-124C-408A-18E93E00970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 - Ecriture </a:t>
              </a:r>
              <a:endParaRPr lang="fr-FR" sz="495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/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Syllabes simples avec p-k-x-</a:t>
              </a:r>
              <a:r>
                <a:rPr lang="fr-FR" sz="6600" b="1" dirty="0" err="1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qu</a:t>
              </a:r>
              <a:endParaRPr lang="fr-FR" sz="96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C73C2D81-619B-9125-25AA-1CFD97D68BDC}"/>
              </a:ext>
            </a:extLst>
          </p:cNvPr>
          <p:cNvSpPr/>
          <p:nvPr/>
        </p:nvSpPr>
        <p:spPr>
          <a:xfrm>
            <a:off x="0" y="8625987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1F32371-9BC5-1C1E-6CA8-EEB1B5A3814B}"/>
              </a:ext>
            </a:extLst>
          </p:cNvPr>
          <p:cNvSpPr/>
          <p:nvPr/>
        </p:nvSpPr>
        <p:spPr>
          <a:xfrm>
            <a:off x="11956620" y="8397669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66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FDA9-0C96-ACE3-507E-865FCA147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3F61F9-724B-96D0-105F-183F8C9009D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A98CAD9-C8B8-9D2E-3FC4-8FD74BD9C92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B507582-617B-AF5C-3CE7-B6F86541DAC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633B2B8-CDCD-8A45-D6FF-2BD9A42AFB3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4C73E95-F440-CA42-BE49-5E6C58D51C6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EABD69D-C4BB-3EE3-023D-B7803C9721C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3C21714-C0BF-67BF-41DA-C458B247634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A8299A2-F331-F979-E274-35DE8919747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25D75E0-C852-E9E9-07AB-D3A9199382E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C50B26A-6C0D-B3A2-FD26-7F7CA4AB372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821281F-6585-6021-F9C9-0F6E82AF8EE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3427C833-DA3C-8BEF-A6D6-C7F638E2B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10D83C8-AA54-9BF1-3AD3-57109E22697B}"/>
              </a:ext>
            </a:extLst>
          </p:cNvPr>
          <p:cNvSpPr txBox="1"/>
          <p:nvPr/>
        </p:nvSpPr>
        <p:spPr>
          <a:xfrm>
            <a:off x="1462547" y="717171"/>
            <a:ext cx="117455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Nous allons apprendre à lire des syllabes simples avec les lettres «p» «x»  «q» « 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k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», puis les utiliser  pour lire des mots ( pseudo-mots et mots).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2FD3E6A-D61F-B5A3-C7E3-7EF1FAC41D49}"/>
              </a:ext>
            </a:extLst>
          </p:cNvPr>
          <p:cNvSpPr txBox="1"/>
          <p:nvPr/>
        </p:nvSpPr>
        <p:spPr>
          <a:xfrm>
            <a:off x="4800601" y="3972491"/>
            <a:ext cx="82296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MA" sz="6000" b="1" dirty="0">
                <a:solidFill>
                  <a:srgbClr val="FCBF18"/>
                </a:solidFill>
                <a:latin typeface="Dosis" pitchFamily="2" charset="0"/>
              </a:rPr>
              <a:t>p</a:t>
            </a:r>
            <a:r>
              <a:rPr lang="fr-MA" sz="6000" b="1" dirty="0">
                <a:solidFill>
                  <a:srgbClr val="106585"/>
                </a:solidFill>
                <a:latin typeface="Dosis" pitchFamily="2" charset="0"/>
              </a:rPr>
              <a:t>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+  ( a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o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u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i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e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é-ou)</a:t>
            </a:r>
            <a:endParaRPr lang="en-US" sz="6000" b="1" dirty="0">
              <a:solidFill>
                <a:schemeClr val="accent3">
                  <a:lumMod val="75000"/>
                </a:schemeClr>
              </a:solidFill>
              <a:latin typeface="Dosis" pitchFamily="2" charset="0"/>
            </a:endParaRPr>
          </a:p>
          <a:p>
            <a:pPr algn="ctr"/>
            <a:r>
              <a:rPr lang="fr-MA" sz="6000" b="1" dirty="0">
                <a:solidFill>
                  <a:srgbClr val="FCBF18"/>
                </a:solidFill>
                <a:latin typeface="Dosis" pitchFamily="2" charset="0"/>
              </a:rPr>
              <a:t>x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+  ( a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o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u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i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e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é-ou)</a:t>
            </a:r>
            <a:endParaRPr lang="en-US" sz="6000" b="1" dirty="0">
              <a:solidFill>
                <a:schemeClr val="accent3">
                  <a:lumMod val="75000"/>
                </a:schemeClr>
              </a:solidFill>
              <a:latin typeface="Dosis" pitchFamily="2" charset="0"/>
            </a:endParaRPr>
          </a:p>
          <a:p>
            <a:pPr algn="ctr"/>
            <a:r>
              <a:rPr lang="fr-MA" sz="6000" b="1" dirty="0">
                <a:solidFill>
                  <a:srgbClr val="FCBF18"/>
                </a:solidFill>
                <a:latin typeface="Dosis" pitchFamily="2" charset="0"/>
              </a:rPr>
              <a:t>q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+  ( a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o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u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i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e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é-ou)</a:t>
            </a:r>
            <a:endParaRPr lang="en-US" sz="6000" b="1" dirty="0">
              <a:solidFill>
                <a:schemeClr val="accent3">
                  <a:lumMod val="75000"/>
                </a:schemeClr>
              </a:solidFill>
              <a:latin typeface="Dosis" pitchFamily="2" charset="0"/>
            </a:endParaRPr>
          </a:p>
          <a:p>
            <a:pPr algn="ctr"/>
            <a:r>
              <a:rPr lang="fr-MA" sz="6000" b="1" dirty="0">
                <a:solidFill>
                  <a:srgbClr val="FCBF18"/>
                </a:solidFill>
                <a:latin typeface="Dosis" pitchFamily="2" charset="0"/>
              </a:rPr>
              <a:t>k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+  ( a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o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u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i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e 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fr-MA" sz="6000" b="1" dirty="0">
                <a:solidFill>
                  <a:schemeClr val="accent3">
                    <a:lumMod val="75000"/>
                  </a:schemeClr>
                </a:solidFill>
                <a:latin typeface="Dosis" pitchFamily="2" charset="0"/>
              </a:rPr>
              <a:t> é-ou)</a:t>
            </a:r>
            <a:endParaRPr lang="en-US" sz="6000" b="1" dirty="0">
              <a:solidFill>
                <a:schemeClr val="accent3">
                  <a:lumMod val="75000"/>
                </a:schemeClr>
              </a:solidFill>
              <a:latin typeface="Dosis" pitchFamily="2" charset="0"/>
            </a:endParaRPr>
          </a:p>
          <a:p>
            <a:pPr algn="ctr"/>
            <a:endParaRPr lang="fr-MA" sz="6000" dirty="0"/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500A2FB7-23C4-BF86-76A3-CFDB3B66E60F}"/>
              </a:ext>
            </a:extLst>
          </p:cNvPr>
          <p:cNvSpPr/>
          <p:nvPr/>
        </p:nvSpPr>
        <p:spPr>
          <a:xfrm>
            <a:off x="4614353" y="3498845"/>
            <a:ext cx="8339647" cy="4259297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6" name="Image 5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A5D7C795-B057-4F10-A466-3BDAD8C0F2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" y="3848100"/>
            <a:ext cx="5715001" cy="52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26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8FAEF-C09A-7831-19DE-0535E6B5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E0D83-754B-D0A9-0CE7-B03CA9078FE3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620E053-8931-C121-B256-5A580877132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982B59A-ED86-520B-1823-BEA6A0DF4E2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5A418CD-3CF0-F277-3631-A40BED72075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4D38BDD2-E18A-AE1D-2E55-F44EF6813980}"/>
              </a:ext>
            </a:extLst>
          </p:cNvPr>
          <p:cNvSpPr txBox="1"/>
          <p:nvPr/>
        </p:nvSpPr>
        <p:spPr>
          <a:xfrm>
            <a:off x="1462547" y="723586"/>
            <a:ext cx="106151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la lettre p en minuscule et en majuscule . Elles font le son « p». </a:t>
            </a: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Qui veut lire « p» .  </a:t>
            </a:r>
            <a:r>
              <a:rPr lang="fr-FR" sz="28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désigne trois élèves pour lire. </a:t>
            </a: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17D2ACE-DE10-6A9F-6D5E-90EC9E5F0C0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E912DA-AC91-20E3-531B-AA69F23B09B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ACE1785-5BD2-E028-C2CD-1A71D822621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F63453C-1F61-AF0C-D941-31C9265D183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3CC9E11-4350-05AC-5EBC-C35DB5A179A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FF43981-E179-46CD-E598-3D5CFE15EA5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C7EF370-63B6-EAB8-05FF-8FB9CD3AABC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71E144F-02A3-40FD-8176-339036FBD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45DD961-C43E-83BF-FA48-0C02EB8031F6}"/>
              </a:ext>
            </a:extLst>
          </p:cNvPr>
          <p:cNvSpPr txBox="1"/>
          <p:nvPr/>
        </p:nvSpPr>
        <p:spPr>
          <a:xfrm>
            <a:off x="3883991" y="3106857"/>
            <a:ext cx="672119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p</a:t>
            </a:r>
            <a:r>
              <a:rPr lang="fr-FR" sz="25800" b="1" kern="0" spc="480" dirty="0">
                <a:solidFill>
                  <a:schemeClr val="tx2"/>
                </a:solidFill>
                <a:latin typeface="Dosis" pitchFamily="2" charset="0"/>
              </a:rPr>
              <a:t>-</a:t>
            </a: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P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5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238C4-59DD-AB03-D04E-235528F8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038F49D-8CF0-2FFE-B668-0864BAF8A8D5}"/>
              </a:ext>
            </a:extLst>
          </p:cNvPr>
          <p:cNvSpPr/>
          <p:nvPr/>
        </p:nvSpPr>
        <p:spPr>
          <a:xfrm>
            <a:off x="-1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618E00F6-F453-440A-763D-FE08BF7A46FB}"/>
              </a:ext>
            </a:extLst>
          </p:cNvPr>
          <p:cNvSpPr/>
          <p:nvPr/>
        </p:nvSpPr>
        <p:spPr>
          <a:xfrm>
            <a:off x="11968088" y="8383812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CD1A4F0-659C-7606-1A60-2D0C74C326F2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EA8E909-9533-E4B0-EF7D-780BFC50C2CB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4DB15F7-CFC6-A6BC-D152-269F8B0EC23C}"/>
              </a:ext>
            </a:extLst>
          </p:cNvPr>
          <p:cNvGrpSpPr/>
          <p:nvPr/>
        </p:nvGrpSpPr>
        <p:grpSpPr>
          <a:xfrm>
            <a:off x="459784" y="0"/>
            <a:ext cx="12849624" cy="9791700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C59C1B77-B5ED-F652-FF79-CCD7106061B4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fr-FR" sz="21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2C75368-2173-7FB8-0399-6AF323930684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00"/>
              <a:endParaRPr lang="fr-MA" sz="525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9FE96150-CF0E-8AA2-34F6-A0AAED937879}"/>
                </a:ext>
              </a:extLst>
            </p:cNvPr>
            <p:cNvSpPr/>
            <p:nvPr/>
          </p:nvSpPr>
          <p:spPr>
            <a:xfrm flipH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fr-FR" sz="3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Pictogrammes pour la gestion de la séance. </a:t>
              </a:r>
              <a:endParaRPr lang="ar-MA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20903B0-EB3A-66A1-6254-DB728A9A8BB9}"/>
              </a:ext>
            </a:extLst>
          </p:cNvPr>
          <p:cNvGrpSpPr/>
          <p:nvPr/>
        </p:nvGrpSpPr>
        <p:grpSpPr>
          <a:xfrm>
            <a:off x="1180601" y="2192703"/>
            <a:ext cx="10825088" cy="7114498"/>
            <a:chOff x="927300" y="1714500"/>
            <a:chExt cx="11861398" cy="758880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A0FDF2A-2214-C3B4-0AA9-C06884565443}"/>
                </a:ext>
              </a:extLst>
            </p:cNvPr>
            <p:cNvGrpSpPr/>
            <p:nvPr/>
          </p:nvGrpSpPr>
          <p:grpSpPr>
            <a:xfrm>
              <a:off x="927300" y="5617007"/>
              <a:ext cx="11861398" cy="3686293"/>
              <a:chOff x="879241" y="2081147"/>
              <a:chExt cx="15157229" cy="3686293"/>
            </a:xfrm>
          </p:grpSpPr>
          <p:grpSp>
            <p:nvGrpSpPr>
              <p:cNvPr id="299" name="Groupe 298">
                <a:extLst>
                  <a:ext uri="{FF2B5EF4-FFF2-40B4-BE49-F238E27FC236}">
                    <a16:creationId xmlns:a16="http://schemas.microsoft.com/office/drawing/2014/main" id="{471D762B-E26E-9529-5B21-5B961135C781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308" name="Rectangle : coins arrondis 18 - 2">
                  <a:extLst>
                    <a:ext uri="{FF2B5EF4-FFF2-40B4-BE49-F238E27FC236}">
                      <a16:creationId xmlns:a16="http://schemas.microsoft.com/office/drawing/2014/main" id="{CFADCD74-2819-71D2-2BB5-22EAEF36952E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9" name="Rectangle : coins arrondis 18 - 2">
                  <a:extLst>
                    <a:ext uri="{FF2B5EF4-FFF2-40B4-BE49-F238E27FC236}">
                      <a16:creationId xmlns:a16="http://schemas.microsoft.com/office/drawing/2014/main" id="{0B6CF796-E63C-BE54-2BAC-EF18E377E316}"/>
                    </a:ext>
                  </a:extLst>
                </p:cNvPr>
                <p:cNvSpPr/>
                <p:nvPr/>
              </p:nvSpPr>
              <p:spPr>
                <a:xfrm flipH="1">
                  <a:off x="190445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Passage au tableau.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Un élève réalise la tâche. </a:t>
                  </a:r>
                </a:p>
              </p:txBody>
            </p:sp>
          </p:grpSp>
          <p:grpSp>
            <p:nvGrpSpPr>
              <p:cNvPr id="300" name="Groupe 299">
                <a:extLst>
                  <a:ext uri="{FF2B5EF4-FFF2-40B4-BE49-F238E27FC236}">
                    <a16:creationId xmlns:a16="http://schemas.microsoft.com/office/drawing/2014/main" id="{AA643439-31E0-A165-46F8-72CA8EB175A0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306" name="Rectangle : coins arrondis 18 - 2">
                  <a:extLst>
                    <a:ext uri="{FF2B5EF4-FFF2-40B4-BE49-F238E27FC236}">
                      <a16:creationId xmlns:a16="http://schemas.microsoft.com/office/drawing/2014/main" id="{A9CD3A95-DEB9-B7F4-5A22-C171DE7166F0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7" name="Rectangle : coins arrondis 18 - 2">
                  <a:extLst>
                    <a:ext uri="{FF2B5EF4-FFF2-40B4-BE49-F238E27FC236}">
                      <a16:creationId xmlns:a16="http://schemas.microsoft.com/office/drawing/2014/main" id="{71668DF2-FF3B-F58A-4634-464727A25256}"/>
                    </a:ext>
                  </a:extLst>
                </p:cNvPr>
                <p:cNvSpPr/>
                <p:nvPr/>
              </p:nvSpPr>
              <p:spPr>
                <a:xfrm flipH="1">
                  <a:off x="190445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Travail en binôme.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travaillent à deux . 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301" name="Groupe 300">
                <a:extLst>
                  <a:ext uri="{FF2B5EF4-FFF2-40B4-BE49-F238E27FC236}">
                    <a16:creationId xmlns:a16="http://schemas.microsoft.com/office/drawing/2014/main" id="{0B8057DA-3C35-5119-E517-C1FCF48B8CF7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86293"/>
                <a:chOff x="190446" y="2577358"/>
                <a:chExt cx="3016583" cy="2751266"/>
              </a:xfrm>
            </p:grpSpPr>
            <p:sp>
              <p:nvSpPr>
                <p:cNvPr id="302" name="Rectangle : coins arrondis 18 - 2">
                  <a:extLst>
                    <a:ext uri="{FF2B5EF4-FFF2-40B4-BE49-F238E27FC236}">
                      <a16:creationId xmlns:a16="http://schemas.microsoft.com/office/drawing/2014/main" id="{8CA35B9E-8706-1AE1-1A69-43EEF44A0AE0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3" name="Rectangle : coins arrondis 18 - 2">
                  <a:extLst>
                    <a:ext uri="{FF2B5EF4-FFF2-40B4-BE49-F238E27FC236}">
                      <a16:creationId xmlns:a16="http://schemas.microsoft.com/office/drawing/2014/main" id="{58CB8E4A-B218-936F-4DDC-3CEEB74821BA}"/>
                    </a:ext>
                  </a:extLst>
                </p:cNvPr>
                <p:cNvSpPr/>
                <p:nvPr/>
              </p:nvSpPr>
              <p:spPr>
                <a:xfrm flipH="1">
                  <a:off x="190446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Pratique autonome.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L’enseignant(e)  circule entre les rangs. 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4" name="Rectangle : coins arrondis 18 - 2">
                  <a:extLst>
                    <a:ext uri="{FF2B5EF4-FFF2-40B4-BE49-F238E27FC236}">
                      <a16:creationId xmlns:a16="http://schemas.microsoft.com/office/drawing/2014/main" id="{B878870E-9238-BFD8-04C7-454A8B7ADF19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5" name="Rectangle : coins arrondis 18 - 2">
                  <a:extLst>
                    <a:ext uri="{FF2B5EF4-FFF2-40B4-BE49-F238E27FC236}">
                      <a16:creationId xmlns:a16="http://schemas.microsoft.com/office/drawing/2014/main" id="{78AA6516-AE23-8393-26E6-449EF4149533}"/>
                    </a:ext>
                  </a:extLst>
                </p:cNvPr>
                <p:cNvSpPr/>
                <p:nvPr/>
              </p:nvSpPr>
              <p:spPr>
                <a:xfrm flipH="1">
                  <a:off x="1767187" y="3901340"/>
                  <a:ext cx="1439842" cy="142728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Devoir à la maison.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recopient leurs devoirs</a:t>
                  </a:r>
                </a:p>
              </p:txBody>
            </p:sp>
          </p:grp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6501F8B8-0627-8E38-E9D9-322683E595D5}"/>
                </a:ext>
              </a:extLst>
            </p:cNvPr>
            <p:cNvGrpSpPr/>
            <p:nvPr/>
          </p:nvGrpSpPr>
          <p:grpSpPr>
            <a:xfrm>
              <a:off x="927300" y="1714500"/>
              <a:ext cx="11861398" cy="3648781"/>
              <a:chOff x="879241" y="2081147"/>
              <a:chExt cx="15157229" cy="3648781"/>
            </a:xfrm>
          </p:grpSpPr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C879E857-DC42-A002-992B-1C6ADDE35AC5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297" name="Rectangle : coins arrondis 18 - 2">
                  <a:extLst>
                    <a:ext uri="{FF2B5EF4-FFF2-40B4-BE49-F238E27FC236}">
                      <a16:creationId xmlns:a16="http://schemas.microsoft.com/office/drawing/2014/main" id="{1AC421EE-0D8B-118E-B2E3-A999570E7DE6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8" name="Rectangle : coins arrondis 18 - 2">
                  <a:extLst>
                    <a:ext uri="{FF2B5EF4-FFF2-40B4-BE49-F238E27FC236}">
                      <a16:creationId xmlns:a16="http://schemas.microsoft.com/office/drawing/2014/main" id="{45E534AB-300C-5A26-FAE7-6545AA16DF98}"/>
                    </a:ext>
                  </a:extLst>
                </p:cNvPr>
                <p:cNvSpPr/>
                <p:nvPr/>
              </p:nvSpPr>
              <p:spPr>
                <a:xfrm flipH="1">
                  <a:off x="190445" y="4165601"/>
                  <a:ext cx="1439842" cy="1135025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Modelage.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écoutent. </a:t>
                  </a:r>
                </a:p>
              </p:txBody>
            </p:sp>
          </p:grpSp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FAB240E7-12CD-7D9D-234E-CAC5A7A1E36C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295" name="Rectangle : coins arrondis 18 - 2">
                  <a:extLst>
                    <a:ext uri="{FF2B5EF4-FFF2-40B4-BE49-F238E27FC236}">
                      <a16:creationId xmlns:a16="http://schemas.microsoft.com/office/drawing/2014/main" id="{3E3378BC-1D28-C2DD-51A8-85795DF8FAB5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6" name="Rectangle : coins arrondis 18 - 2">
                  <a:extLst>
                    <a:ext uri="{FF2B5EF4-FFF2-40B4-BE49-F238E27FC236}">
                      <a16:creationId xmlns:a16="http://schemas.microsoft.com/office/drawing/2014/main" id="{B97814C7-3B3E-DA95-EA58-81B54F1F119C}"/>
                    </a:ext>
                  </a:extLst>
                </p:cNvPr>
                <p:cNvSpPr/>
                <p:nvPr/>
              </p:nvSpPr>
              <p:spPr>
                <a:xfrm flipH="1">
                  <a:off x="190445" y="4182563"/>
                  <a:ext cx="1439842" cy="1118063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Questions directes.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 e) désigne des élèves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7E088AD1-6174-F623-A7EA-3CC146163A2B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48781"/>
                <a:chOff x="190446" y="2577358"/>
                <a:chExt cx="3016583" cy="2723269"/>
              </a:xfrm>
            </p:grpSpPr>
            <p:sp>
              <p:nvSpPr>
                <p:cNvPr id="28" name="Rectangle : coins arrondis 18 - 2">
                  <a:extLst>
                    <a:ext uri="{FF2B5EF4-FFF2-40B4-BE49-F238E27FC236}">
                      <a16:creationId xmlns:a16="http://schemas.microsoft.com/office/drawing/2014/main" id="{D9FFAE24-8BEC-5D09-9CF2-20B1C5266352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2" name="Rectangle : coins arrondis 18 - 2">
                  <a:extLst>
                    <a:ext uri="{FF2B5EF4-FFF2-40B4-BE49-F238E27FC236}">
                      <a16:creationId xmlns:a16="http://schemas.microsoft.com/office/drawing/2014/main" id="{57E1A71A-25D1-A99C-19C0-016464B72E43}"/>
                    </a:ext>
                  </a:extLst>
                </p:cNvPr>
                <p:cNvSpPr/>
                <p:nvPr/>
              </p:nvSpPr>
              <p:spPr>
                <a:xfrm flipH="1">
                  <a:off x="190446" y="4193888"/>
                  <a:ext cx="1439842" cy="1106739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Répétition chorale.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Toute la classe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participe. </a:t>
                  </a:r>
                </a:p>
              </p:txBody>
            </p:sp>
            <p:sp>
              <p:nvSpPr>
                <p:cNvPr id="293" name="Rectangle : coins arrondis 18 - 2">
                  <a:extLst>
                    <a:ext uri="{FF2B5EF4-FFF2-40B4-BE49-F238E27FC236}">
                      <a16:creationId xmlns:a16="http://schemas.microsoft.com/office/drawing/2014/main" id="{ABFB7F44-C24D-A7E2-F4BB-BA991E16E43C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4" name="Rectangle : coins arrondis 18 - 2">
                  <a:extLst>
                    <a:ext uri="{FF2B5EF4-FFF2-40B4-BE49-F238E27FC236}">
                      <a16:creationId xmlns:a16="http://schemas.microsoft.com/office/drawing/2014/main" id="{6402A3D3-19C5-F71E-FC9D-4052F4F9E7DA}"/>
                    </a:ext>
                  </a:extLst>
                </p:cNvPr>
                <p:cNvSpPr/>
                <p:nvPr/>
              </p:nvSpPr>
              <p:spPr>
                <a:xfrm flipH="1">
                  <a:off x="1767187" y="4193887"/>
                  <a:ext cx="1439842" cy="1106739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Observation.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observent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</p:grpSp>
      </p:grpSp>
      <p:sp>
        <p:nvSpPr>
          <p:cNvPr id="7" name="ZoneTexte 5">
            <a:extLst>
              <a:ext uri="{FF2B5EF4-FFF2-40B4-BE49-F238E27FC236}">
                <a16:creationId xmlns:a16="http://schemas.microsoft.com/office/drawing/2014/main" id="{FE5B4AC6-4521-5841-1E23-D9C1384A64E5}"/>
              </a:ext>
            </a:extLst>
          </p:cNvPr>
          <p:cNvSpPr txBox="1"/>
          <p:nvPr/>
        </p:nvSpPr>
        <p:spPr>
          <a:xfrm>
            <a:off x="11496190" y="58139"/>
            <a:ext cx="213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1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Pour l’enseignant ( e )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8C868B1-FD9A-1519-6987-A526B0B295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77" y="2239254"/>
            <a:ext cx="1725836" cy="17213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99CEE31-CE59-5E23-02CB-9EBBA5DCBD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0" t="15392" r="7546" b="7116"/>
          <a:stretch/>
        </p:blipFill>
        <p:spPr>
          <a:xfrm>
            <a:off x="4092063" y="2516380"/>
            <a:ext cx="2105587" cy="140441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76B2580-DB1F-A362-8330-1A0262B65A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2951" y="2368126"/>
            <a:ext cx="1843445" cy="154751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2866E99-CE8C-03AC-8FDC-6F31C4D4C9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465177" y="6078389"/>
            <a:ext cx="1950722" cy="1352362"/>
          </a:xfrm>
          <a:prstGeom prst="roundRect">
            <a:avLst>
              <a:gd name="adj" fmla="val 11078"/>
            </a:avLst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48671F5-86C2-0904-D360-E4C66766E4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763" y="6158905"/>
            <a:ext cx="1948191" cy="1355468"/>
          </a:xfrm>
          <a:prstGeom prst="rect">
            <a:avLst/>
          </a:prstGeom>
        </p:spPr>
      </p:pic>
      <p:pic>
        <p:nvPicPr>
          <p:cNvPr id="32" name="Image 31" descr="Une image contenant dessin humoristique, dessin, illustration, croquis&#10;&#10;Description générée automatiquement">
            <a:extLst>
              <a:ext uri="{FF2B5EF4-FFF2-40B4-BE49-F238E27FC236}">
                <a16:creationId xmlns:a16="http://schemas.microsoft.com/office/drawing/2014/main" id="{2711B6C5-2365-2541-3A7A-A8F9BA0FAE3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1428" y="2326182"/>
            <a:ext cx="1318892" cy="1547516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BA3176FE-9B0C-BD54-006F-76F9E1BC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38" y="6189067"/>
            <a:ext cx="2020827" cy="13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22D85CFA-E340-38C2-3740-2051060E09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57" y="6158905"/>
            <a:ext cx="2168921" cy="135546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9A6834E-AFB5-023D-9381-B94F5B6F48A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232861" y="3706084"/>
            <a:ext cx="1652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45">
              <a:defRPr/>
            </a:pPr>
            <a:r>
              <a:rPr lang="fr-FR" sz="1350" dirty="0">
                <a:solidFill>
                  <a:srgbClr val="1F497D">
                    <a:lumMod val="50000"/>
                  </a:srgbClr>
                </a:solidFill>
                <a:latin typeface="Dosis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0375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45EC1-F533-49E9-A29F-0E94AC1CD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3972D4-F597-5103-6869-580FC87F9829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51B538B-6ABB-7254-07E1-028D1AD393AA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77A3160-E0FD-1B21-317E-582AE50FF8D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8BD8400-875E-A19C-845C-6F87A74A8C69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DBDF931-5F03-D5E1-4A4D-E0110285E4F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5055740-9643-A88B-3FAA-7EBC09A03FF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C036857-11EC-8144-39C8-3AFE36858AF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DFC1294-C2F3-148A-5FBB-730B685EDEF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11C37D2-1B34-81CB-F90F-09EB12B1F8D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02DE610-0983-C43F-6BC1-70A522A875F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0E8CE65-0279-74D4-A171-56901C184D3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087B471-8CA9-D7EE-AFCA-4FA964867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B339388-6D22-3F9F-8F4B-FE3D8C14543C}"/>
              </a:ext>
            </a:extLst>
          </p:cNvPr>
          <p:cNvSpPr txBox="1"/>
          <p:nvPr/>
        </p:nvSpPr>
        <p:spPr>
          <a:xfrm>
            <a:off x="1534494" y="892864"/>
            <a:ext cx="10615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la lettre  x en minuscule et  en majuscule . Elles font le son « x ». </a:t>
            </a: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Qui veut lire « x » .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F48A772-9D45-84D6-09AA-9E7F7D48D882}"/>
              </a:ext>
            </a:extLst>
          </p:cNvPr>
          <p:cNvSpPr txBox="1"/>
          <p:nvPr/>
        </p:nvSpPr>
        <p:spPr>
          <a:xfrm>
            <a:off x="3429000" y="2857500"/>
            <a:ext cx="58592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x</a:t>
            </a:r>
            <a:r>
              <a:rPr lang="fr-FR" sz="25800" b="1" kern="0" spc="480" dirty="0">
                <a:solidFill>
                  <a:schemeClr val="tx2"/>
                </a:solidFill>
                <a:latin typeface="Dosis" pitchFamily="2" charset="0"/>
              </a:rPr>
              <a:t>-</a:t>
            </a: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X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386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FBDFA-BC83-F413-E75A-5B16A453D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B268C1-D3C4-8ED0-6CD0-A995C6EE6EDE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EC95645-2EF0-8075-F7CF-BF1B4BE23A2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7C01CEE-B4AD-13F8-AC4E-24A8AC01690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6431163-7C2F-B314-B6FF-66D53A9AC30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0D0D1ABC-245A-EFD9-F62F-BE5EC6BAA7A0}"/>
              </a:ext>
            </a:extLst>
          </p:cNvPr>
          <p:cNvSpPr txBox="1"/>
          <p:nvPr/>
        </p:nvSpPr>
        <p:spPr>
          <a:xfrm>
            <a:off x="925643" y="699961"/>
            <a:ext cx="124058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la lettre q en  minuscule et en majuscule. Elles font le son « q». Qui veut lire «q»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232B7D3-7470-BA09-EA2C-1EED017E91F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26E70AD-8D46-6A66-5136-86C0E7601EA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293B76A-3131-7483-27DD-2DAED5D7753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104BCAD-300F-DC8A-4C8E-7B54D625532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F0ECBBD-2FA9-218F-40AA-2C0CB081713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E51227F-FFB8-CD21-8751-4A1E2C3BFE0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9443163-7605-EAA1-E999-8177BDF55BF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F08EE5D-9D29-EA07-D43F-7137DDBA3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685" y="723586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91D7179-B2FB-326D-8182-0F4AACC6DB57}"/>
              </a:ext>
            </a:extLst>
          </p:cNvPr>
          <p:cNvSpPr txBox="1"/>
          <p:nvPr/>
        </p:nvSpPr>
        <p:spPr>
          <a:xfrm>
            <a:off x="3691121" y="2857500"/>
            <a:ext cx="65294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q</a:t>
            </a:r>
            <a:r>
              <a:rPr lang="fr-FR" sz="25800" b="1" kern="0" spc="480" dirty="0">
                <a:solidFill>
                  <a:schemeClr val="tx2"/>
                </a:solidFill>
                <a:latin typeface="Dosis" pitchFamily="2" charset="0"/>
              </a:rPr>
              <a:t>-</a:t>
            </a: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Q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494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7F5E3-C336-C5D4-D08E-111FD2DB9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70C424-399E-1482-D76F-2BA3743E785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BF60704-F157-B89F-2CC5-FE7962697E3B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4BAA240-F296-9AC1-80DA-EC1F1A55B53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8C5618E-1F22-97B5-1360-2D25D79BC1B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8644A03-86C7-2167-2D41-61D97210066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1D6C81D-39DF-58BD-A2F0-6D48C840E00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DD25426-B6DC-9A5B-107A-140BD7AEAFB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F100238-11EE-33AA-88E3-7D0C52D38CC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35EE204-DF20-A6AE-6875-EE80D9D33BD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4B0DC09-92F6-B119-A9EA-5D33CB17DE9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652208E4-B932-8ED0-5A4D-2B350E45C8D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DA6B06E-0F95-4AB5-8203-214E7990D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461" y="680119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76BDB14-B42C-C338-DD87-A79629345DE4}"/>
              </a:ext>
            </a:extLst>
          </p:cNvPr>
          <p:cNvSpPr txBox="1"/>
          <p:nvPr/>
        </p:nvSpPr>
        <p:spPr>
          <a:xfrm>
            <a:off x="1230807" y="641254"/>
            <a:ext cx="118357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la lettre k en minuscule et en  majuscule . Elles font le son «k». </a:t>
            </a: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Qui veut lire «k»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45FA0B-A1B4-58E8-AAD0-CDAE3A74233B}"/>
              </a:ext>
            </a:extLst>
          </p:cNvPr>
          <p:cNvSpPr txBox="1"/>
          <p:nvPr/>
        </p:nvSpPr>
        <p:spPr>
          <a:xfrm>
            <a:off x="3928363" y="2781300"/>
            <a:ext cx="58592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k</a:t>
            </a:r>
            <a:r>
              <a:rPr lang="fr-FR" sz="25800" b="1" kern="0" spc="480" dirty="0">
                <a:solidFill>
                  <a:schemeClr val="tx2"/>
                </a:solidFill>
                <a:latin typeface="Dosis" pitchFamily="2" charset="0"/>
              </a:rPr>
              <a:t>-</a:t>
            </a: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K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140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4E006-96CC-1B52-7267-DC6AAF4F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1D02EC-9990-8EA2-E45A-7CEDA94EF8D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41E91E5-8D8D-1032-9FEC-DA0CA198C92B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EC7157-747C-9B5D-2235-D19FF31F2E2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22F7418-255E-F19B-6955-2E99F77EBE8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79EE316-8F82-D89F-2CE6-E9BA8A2B32F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BE8D51C-F33F-2943-DDA2-56997B92104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783DCE6-A443-A9A7-06B6-06EFF9DAFE0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4A33EA8-02C4-BACF-292E-CF459A139FA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FD34444-4DC1-5948-FA05-1A291006201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E78B965-7BFF-E967-D221-4933CECCCA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E9DC52B-9FFA-69B2-E2F2-AD2EE2CC4D6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59934E2-29BB-CE91-311A-4B9D313BA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34613-CC3F-2578-78BF-887B3B687999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p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019919-5728-279E-0585-34E40BE48209}"/>
              </a:ext>
            </a:extLst>
          </p:cNvPr>
          <p:cNvSpPr txBox="1"/>
          <p:nvPr/>
        </p:nvSpPr>
        <p:spPr>
          <a:xfrm>
            <a:off x="8001000" y="3047033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a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50E6710-7CF3-9F48-7840-1755D6E34EAB}"/>
              </a:ext>
            </a:extLst>
          </p:cNvPr>
          <p:cNvSpPr txBox="1"/>
          <p:nvPr/>
        </p:nvSpPr>
        <p:spPr>
          <a:xfrm>
            <a:off x="1456998" y="1283745"/>
            <a:ext cx="10690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0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Dire</a:t>
            </a:r>
            <a:r>
              <a:rPr lang="fr-MA" sz="2000" i="1" u="sng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le son des lettres. 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désigne trois élèves pour lire.</a:t>
            </a: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000" dirty="0"/>
          </a:p>
          <a:p>
            <a:pPr defTabSz="685834"/>
            <a:endParaRPr lang="fr-MA" sz="20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B002D2-99EB-75D4-DDC1-C0774B6E712C}"/>
              </a:ext>
            </a:extLst>
          </p:cNvPr>
          <p:cNvSpPr txBox="1"/>
          <p:nvPr/>
        </p:nvSpPr>
        <p:spPr>
          <a:xfrm>
            <a:off x="1488576" y="860981"/>
            <a:ext cx="11099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«p » « a » qui veut lire les lettres ?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484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72A8D-821A-2667-3E84-9967989D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06048D-B396-805D-E815-8D287BB7472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C57DBF5-2B9B-DFCF-12C3-BEFE03588C2F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6CF35994-50BD-512E-BB75-6F1472DA290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F6039DD-BE56-BECF-C493-E6DA1FD86639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ED7490C-4879-9511-9E9E-AE8A43B718F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223E8E8-38C8-F7F5-F7D1-B984B6DFEAD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C0A4587-365F-2446-9F8B-A32229668B4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8D04A65-3016-7E4E-070E-3FE4568A4EE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0A958B66-EA9D-6EA4-8083-5B169A8579C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E3EADA5-4AA9-4F93-510E-9231981B8BC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DAF6CE8-69EF-7149-8FF2-1E8A08E775D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2212414-9394-1507-1BA4-36D261713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442" y="571500"/>
            <a:ext cx="581346" cy="5141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B5E536E-69D0-7D2C-9A60-F0B69FB510F8}"/>
              </a:ext>
            </a:extLst>
          </p:cNvPr>
          <p:cNvSpPr txBox="1"/>
          <p:nvPr/>
        </p:nvSpPr>
        <p:spPr>
          <a:xfrm>
            <a:off x="5229224" y="3130725"/>
            <a:ext cx="41433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25800" b="1" kern="0" spc="480" dirty="0" err="1">
                <a:solidFill>
                  <a:srgbClr val="FFC000"/>
                </a:solidFill>
                <a:latin typeface="Dosis" pitchFamily="2" charset="0"/>
              </a:rPr>
              <a:t>p</a:t>
            </a:r>
            <a:r>
              <a:rPr lang="fr-FR" sz="25800" b="1" kern="0" spc="480" dirty="0" err="1">
                <a:solidFill>
                  <a:srgbClr val="106585"/>
                </a:solidFill>
                <a:latin typeface="Dosis" pitchFamily="2" charset="0"/>
              </a:rPr>
              <a:t>a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E107586-A0C0-09B9-B225-817144F99D63}"/>
              </a:ext>
            </a:extLst>
          </p:cNvPr>
          <p:cNvSpPr txBox="1"/>
          <p:nvPr/>
        </p:nvSpPr>
        <p:spPr>
          <a:xfrm>
            <a:off x="1015116" y="591656"/>
            <a:ext cx="129506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</a:t>
            </a:r>
            <a:r>
              <a:rPr lang="fr-MA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pa</a:t>
            </a: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 Quand la lettre  p  est à côté de la lettre  a ,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ça fait le son </a:t>
            </a: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</a:t>
            </a:r>
            <a:r>
              <a:rPr lang="fr-MA" sz="24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pa</a:t>
            </a: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 « p »  « a » « </a:t>
            </a:r>
            <a:r>
              <a:rPr lang="fr-MA" sz="24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pa</a:t>
            </a: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 </a:t>
            </a:r>
            <a:endParaRPr lang="fr-MA" sz="28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cs typeface="Microsoft Uighur" panose="02000000000000000000" pitchFamily="2" charset="-78"/>
            </a:endParaRP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«p» « a » «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pa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». Qui veut lire «p» « a » «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pa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». </a:t>
            </a:r>
          </a:p>
        </p:txBody>
      </p:sp>
    </p:spTree>
    <p:extLst>
      <p:ext uri="{BB962C8B-B14F-4D97-AF65-F5344CB8AC3E}">
        <p14:creationId xmlns:p14="http://schemas.microsoft.com/office/powerpoint/2010/main" val="1752613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6205-9FE7-6D0A-9BE1-FAB899CFF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13A8A-6C4B-A30B-FB57-A084A053949B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2F1AFAE-7D6A-EC23-265F-98AED78CC6C1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B4A771D-1316-0E3B-2675-C163620E659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8A18E06-F8BC-4A41-F8AB-D40E65993398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F7C95C-5D63-7F1C-129B-FC890C63732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96EFDD5-9D14-2987-91C1-F5828A6BD6E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5F7934C-55EB-8E4C-9EC9-4EDFAE0416F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BDBB68D1-EDF7-9FEE-FD68-50F42FB19AC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0ABD448-ED05-C5CB-3116-D7CFBA96350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26FC57E-CB2A-C146-E8FA-9992918B0D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8D0DD1E-053C-F936-7142-5181125937D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87F0C54-FC6C-0542-F4B7-99DD02E6B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ABDA40-16AB-51A3-6BAF-DFFBBB1500E0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k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2A6F54-9A54-48A1-77A4-6B541F703507}"/>
              </a:ext>
            </a:extLst>
          </p:cNvPr>
          <p:cNvSpPr txBox="1"/>
          <p:nvPr/>
        </p:nvSpPr>
        <p:spPr>
          <a:xfrm>
            <a:off x="8001000" y="3047033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i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06AF80-38D2-4529-40D3-120F61D27D16}"/>
              </a:ext>
            </a:extLst>
          </p:cNvPr>
          <p:cNvSpPr txBox="1"/>
          <p:nvPr/>
        </p:nvSpPr>
        <p:spPr>
          <a:xfrm>
            <a:off x="1456998" y="1283745"/>
            <a:ext cx="10690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0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Dire</a:t>
            </a:r>
            <a:r>
              <a:rPr lang="fr-MA" sz="2000" i="1" u="sng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le son des lettres. 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désigne trois élèves pour lire.</a:t>
            </a: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000" dirty="0"/>
          </a:p>
          <a:p>
            <a:pPr defTabSz="685834"/>
            <a:endParaRPr lang="fr-MA" sz="20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D0E49A5-14EE-A372-E982-1E6BB3306F06}"/>
              </a:ext>
            </a:extLst>
          </p:cNvPr>
          <p:cNvSpPr txBox="1"/>
          <p:nvPr/>
        </p:nvSpPr>
        <p:spPr>
          <a:xfrm>
            <a:off x="1488576" y="860981"/>
            <a:ext cx="11099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«k» « i » qui  veut lire les lettres ?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7948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8F2D5-9421-C050-A299-5E08E9C97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7128D-3749-A3BC-BD50-551DDB29630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632FB2A-2C91-733F-90BC-28809556658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38938B0-BB36-C30E-A7C3-25D07BA561B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3633E1F2-EF30-DA6C-6C96-3AECC18CB9F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DD2E326-1519-3E39-A201-8E33722464C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BFE570E-6A18-FEE2-0C10-5AF21570CD5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D009819-C489-EF30-9C8B-A96294EB969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1B7B291-6754-680E-98D7-F66E4D4EEFE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F096FC79-E559-011A-8242-36D933BEC2E2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C749260-63D9-96B5-B1AE-D38BADA96FD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452E018-1EFC-4A55-2F08-6E27F13C59B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265FF48-89B5-8A38-F1DB-B4BB863B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0F194BC-EF91-4FD4-E031-2DCF5E260705}"/>
              </a:ext>
            </a:extLst>
          </p:cNvPr>
          <p:cNvSpPr txBox="1"/>
          <p:nvPr/>
        </p:nvSpPr>
        <p:spPr>
          <a:xfrm>
            <a:off x="5229225" y="3130725"/>
            <a:ext cx="32575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25800" b="1" kern="0" spc="480" dirty="0" err="1">
                <a:solidFill>
                  <a:srgbClr val="FFC000"/>
                </a:solidFill>
                <a:latin typeface="Dosis" pitchFamily="2" charset="0"/>
              </a:rPr>
              <a:t>k</a:t>
            </a:r>
            <a:r>
              <a:rPr lang="fr-FR" sz="25800" b="1" kern="0" spc="480" dirty="0" err="1">
                <a:solidFill>
                  <a:srgbClr val="106585"/>
                </a:solidFill>
                <a:latin typeface="Dosis" pitchFamily="2" charset="0"/>
              </a:rPr>
              <a:t>i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BE8991-406E-1B62-CD7C-BD7800D3FFD2}"/>
              </a:ext>
            </a:extLst>
          </p:cNvPr>
          <p:cNvSpPr txBox="1"/>
          <p:nvPr/>
        </p:nvSpPr>
        <p:spPr>
          <a:xfrm>
            <a:off x="1196425" y="655091"/>
            <a:ext cx="129506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</a:t>
            </a:r>
            <a:r>
              <a:rPr lang="fr-MA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ki</a:t>
            </a: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 Quand la lettre  k est à côté de la lettre  i, ça fait le son </a:t>
            </a: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</a:t>
            </a:r>
            <a:r>
              <a:rPr lang="fr-MA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ki</a:t>
            </a: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», «k»  « i » «</a:t>
            </a:r>
            <a:r>
              <a:rPr lang="fr-MA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ki</a:t>
            </a: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k» « i » « 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ki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              Qui veut lire «k» « i » « 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ki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  </a:t>
            </a:r>
          </a:p>
        </p:txBody>
      </p:sp>
    </p:spTree>
    <p:extLst>
      <p:ext uri="{BB962C8B-B14F-4D97-AF65-F5344CB8AC3E}">
        <p14:creationId xmlns:p14="http://schemas.microsoft.com/office/powerpoint/2010/main" val="577988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626A-F924-3AB3-8B0E-05AECD8B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03C383-A9A0-AF41-3750-25CD3415C0B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5F8CBD9-4496-5A49-EA3A-0615F10CBADA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FAC679A-1AE1-2EE2-9AC1-C6C0912367F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2059FDE-8E3D-47FD-9F29-63A9D88EBFA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3E8D41D-AF45-807D-A588-45DD4A9833A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B12A562-4A1C-4F3B-B1CD-346020F5222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F889590-176E-431D-EC5B-2C21432722D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C681916-D47D-DF48-30D2-3B5D64244C69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01BCB228-77B9-2CA6-3789-B573CD3DD80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388B375-9A3F-8CA5-B977-22F36CA740B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6B512A9-540E-D8ED-EC04-2C62A24BFE4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C9CE880-FF43-A769-F8F7-BD078B5DF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418729B-D227-E12E-9FD9-786794C22320}"/>
              </a:ext>
            </a:extLst>
          </p:cNvPr>
          <p:cNvSpPr txBox="1"/>
          <p:nvPr/>
        </p:nvSpPr>
        <p:spPr>
          <a:xfrm>
            <a:off x="1456998" y="3130725"/>
            <a:ext cx="418180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 err="1">
                <a:solidFill>
                  <a:srgbClr val="FFC000"/>
                </a:solidFill>
                <a:latin typeface="Dosis" pitchFamily="2" charset="0"/>
              </a:rPr>
              <a:t>qu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A69901-1CE2-63DA-A27F-6A2D54517F17}"/>
              </a:ext>
            </a:extLst>
          </p:cNvPr>
          <p:cNvSpPr txBox="1"/>
          <p:nvPr/>
        </p:nvSpPr>
        <p:spPr>
          <a:xfrm>
            <a:off x="8001000" y="3047033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7A9320-AFBC-FA16-B047-0306F6732066}"/>
              </a:ext>
            </a:extLst>
          </p:cNvPr>
          <p:cNvSpPr txBox="1"/>
          <p:nvPr/>
        </p:nvSpPr>
        <p:spPr>
          <a:xfrm>
            <a:off x="1456998" y="1283745"/>
            <a:ext cx="10690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0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Dire</a:t>
            </a:r>
            <a:r>
              <a:rPr lang="fr-MA" sz="2000" i="1" u="sng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le son des lettres. 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désigne trois élèves pour lire.</a:t>
            </a: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000" dirty="0"/>
          </a:p>
          <a:p>
            <a:pPr defTabSz="685834"/>
            <a:endParaRPr lang="fr-MA" sz="20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82F0F7-B232-057C-D843-6BBCEDE8E914}"/>
              </a:ext>
            </a:extLst>
          </p:cNvPr>
          <p:cNvSpPr txBox="1"/>
          <p:nvPr/>
        </p:nvSpPr>
        <p:spPr>
          <a:xfrm>
            <a:off x="1488576" y="860981"/>
            <a:ext cx="11099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« </a:t>
            </a:r>
            <a:r>
              <a:rPr lang="fr-MA" sz="2800" b="1" dirty="0" err="1">
                <a:solidFill>
                  <a:prstClr val="white">
                    <a:lumMod val="65000"/>
                  </a:prstClr>
                </a:solidFill>
                <a:latin typeface="Calibri"/>
              </a:rPr>
              <a:t>qu</a:t>
            </a: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» « e » qui veut lire les lettres ?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2935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591BA-DC8A-3E46-EF39-DD02414A4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92D11D-4967-B4AC-DF75-64F30E50E33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3830F95-3F4E-4D9F-863B-D8B3AD785D30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43BA295-7558-F7B5-4368-2A5D31321AB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A1EF7A0-4434-800F-1996-095E1BC10D52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77DECD7-F6E9-5610-B3CC-13BFE979958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2D6FADE-1124-F270-1167-2B376F43E2F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69115BD-AE91-BCC1-6FBE-BF68CF891D6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FA11F43-38C0-BECD-A778-800472D58CC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0A3365D4-AC66-3851-8771-38F68D43197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19EE891-9FDD-0F54-6EE0-98AFA06F2FE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41882836-582A-D1D7-611D-1EFB86DA9A0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4433803-A75E-89C0-608A-FE7B5F7F9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242" y="811080"/>
            <a:ext cx="581346" cy="5141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C955B0F-8847-C45E-AA6B-BBC276A165F9}"/>
              </a:ext>
            </a:extLst>
          </p:cNvPr>
          <p:cNvSpPr txBox="1"/>
          <p:nvPr/>
        </p:nvSpPr>
        <p:spPr>
          <a:xfrm>
            <a:off x="3733800" y="3130725"/>
            <a:ext cx="5943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qu</a:t>
            </a: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82BB8A-AF7D-10A2-A331-92EFA7606828}"/>
              </a:ext>
            </a:extLst>
          </p:cNvPr>
          <p:cNvSpPr txBox="1"/>
          <p:nvPr/>
        </p:nvSpPr>
        <p:spPr>
          <a:xfrm>
            <a:off x="653915" y="650711"/>
            <a:ext cx="129506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que »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 Quand la lettre 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 est à côté de la lettre  e ,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ça fait le son </a:t>
            </a: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«que ». «</a:t>
            </a:r>
            <a:r>
              <a:rPr lang="fr-MA" sz="24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</a:t>
            </a: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  « e » « que ».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 « e » «que ».              Qui veut lire «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 « e » «que ».  </a:t>
            </a:r>
            <a:endParaRPr lang="fr-FR" sz="2000" b="1" dirty="0">
              <a:solidFill>
                <a:prstClr val="white">
                  <a:lumMod val="65000"/>
                </a:prstClr>
              </a:solidFill>
              <a:latin typeface="Dosis" panose="0201070302020206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92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DF5AD-2269-74AB-6FE8-244BFA56E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3F1E40-C89A-5627-8E9D-1DE4A855950D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8903658-692D-4721-3512-65FD8514E310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79105FD-0B99-901F-BBA1-D86DC040A08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9235534-9E73-399B-035A-29014CD7F10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B8C3976-7DAD-89F2-AE4E-DD7DFE09893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4AA0D09-3EA5-CCE1-4E5E-317C4097EAE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BA34CAF-AD48-D9D3-5CE9-D024C1D3414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ED39E17-B375-5F24-65D7-6F4C03F875A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655463C-597B-13A2-AF59-6EAF9022140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F0D90D9-71C1-F8F4-DE6D-522E6FFEBF5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0055963-822B-2A8B-E148-F22C5B24706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B5C2BBA0-AD80-B391-53AC-425D5501B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D1E4BC8-5AB6-6F52-10C8-016D2CA83656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p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2E12BB-7312-2DD0-6A96-92E83CF9478D}"/>
              </a:ext>
            </a:extLst>
          </p:cNvPr>
          <p:cNvSpPr txBox="1"/>
          <p:nvPr/>
        </p:nvSpPr>
        <p:spPr>
          <a:xfrm>
            <a:off x="8001000" y="3047033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é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5EE3D42-A8C8-34D4-3A13-C909BF76242C}"/>
              </a:ext>
            </a:extLst>
          </p:cNvPr>
          <p:cNvSpPr txBox="1"/>
          <p:nvPr/>
        </p:nvSpPr>
        <p:spPr>
          <a:xfrm>
            <a:off x="1456998" y="1283745"/>
            <a:ext cx="10690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0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Dire</a:t>
            </a:r>
            <a:r>
              <a:rPr lang="fr-MA" sz="2000" i="1" u="sng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le son des lettres. 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désigne trois élèves pour lire.</a:t>
            </a: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000" dirty="0"/>
          </a:p>
          <a:p>
            <a:pPr defTabSz="685834"/>
            <a:endParaRPr lang="fr-MA" sz="20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5F43221-4D17-81DE-7312-AE18270C4562}"/>
              </a:ext>
            </a:extLst>
          </p:cNvPr>
          <p:cNvSpPr txBox="1"/>
          <p:nvPr/>
        </p:nvSpPr>
        <p:spPr>
          <a:xfrm>
            <a:off x="1488576" y="860981"/>
            <a:ext cx="11099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«p » « é » qui veut lire les lettres ?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81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213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555" b="-5555"/>
            </a:stretch>
          </a:blipFill>
        </p:spPr>
        <p:txBody>
          <a:bodyPr/>
          <a:lstStyle/>
          <a:p>
            <a:pPr defTabSz="914445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TextBox 6"/>
          <p:cNvSpPr txBox="1"/>
          <p:nvPr>
            <p:custDataLst>
              <p:tags r:id="rId2"/>
            </p:custDataLst>
          </p:nvPr>
        </p:nvSpPr>
        <p:spPr>
          <a:xfrm>
            <a:off x="2349737" y="1460251"/>
            <a:ext cx="11876750" cy="7838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8229"/>
              </a:lnSpc>
              <a:spcAft>
                <a:spcPts val="3000"/>
              </a:spcAft>
              <a:defRPr/>
            </a:pPr>
            <a:r>
              <a:rPr lang="fr-FR" sz="6600" b="1" dirty="0">
                <a:solidFill>
                  <a:srgbClr val="106585"/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fr-FR" sz="6000" b="1" dirty="0">
                <a:solidFill>
                  <a:srgbClr val="106585"/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Plan de la séance 1</a:t>
            </a:r>
            <a:endParaRPr lang="fr-FR" sz="6600" b="1" dirty="0">
              <a:solidFill>
                <a:srgbClr val="106585"/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endParaRPr lang="fr-FR" sz="1500" b="1" dirty="0">
              <a:solidFill>
                <a:schemeClr val="accent5">
                  <a:lumMod val="50000"/>
                </a:schemeClr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 1. Rituel : </a:t>
            </a:r>
            <a:r>
              <a:rPr lang="fr-FR" sz="3600" dirty="0">
                <a:latin typeface="Dosis" pitchFamily="2" charset="0"/>
                <a:cs typeface="Calibri" panose="020F0502020204030204" pitchFamily="34" charset="0"/>
              </a:rPr>
              <a:t>dictée flash</a:t>
            </a:r>
            <a:r>
              <a:rPr lang="fr-FR" sz="3600" dirty="0">
                <a:latin typeface="Dosis" pitchFamily="2" charset="0"/>
              </a:rPr>
              <a:t> </a:t>
            </a:r>
            <a:endParaRPr lang="fr-FR" sz="4400" dirty="0">
              <a:latin typeface="Dosis" pitchFamily="2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2.Vocabulaire</a:t>
            </a:r>
          </a:p>
          <a:p>
            <a:pPr marL="457200" indent="-457200" defTabSz="914445">
              <a:spcAft>
                <a:spcPts val="1800"/>
              </a:spcAft>
              <a:buFontTx/>
              <a:buChar char="-"/>
              <a:defRPr/>
            </a:pPr>
            <a:r>
              <a:rPr lang="fr-FR" sz="3200" dirty="0">
                <a:latin typeface="Dosis" pitchFamily="2" charset="0"/>
              </a:rPr>
              <a:t>- quatre- taxi – poule –Karaté - tapis</a:t>
            </a: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3.</a:t>
            </a:r>
            <a:r>
              <a:rPr lang="fr-MA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Lecture: </a:t>
            </a:r>
            <a:r>
              <a:rPr lang="fr-MA" sz="3200" dirty="0">
                <a:latin typeface="Dosis" pitchFamily="2" charset="0"/>
              </a:rPr>
              <a:t>syllabes et mots simples avec: </a:t>
            </a:r>
            <a:r>
              <a:rPr lang="fr-MA" sz="3200" dirty="0" err="1">
                <a:latin typeface="Dosis" pitchFamily="2" charset="0"/>
              </a:rPr>
              <a:t>qu</a:t>
            </a:r>
            <a:r>
              <a:rPr lang="fr-MA" sz="3200" dirty="0">
                <a:latin typeface="Dosis" pitchFamily="2" charset="0"/>
              </a:rPr>
              <a:t> – x –p-k</a:t>
            </a:r>
            <a:endParaRPr lang="fr-FR" sz="3200" dirty="0">
              <a:latin typeface="Dosis" pitchFamily="2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4.Écriture: </a:t>
            </a:r>
            <a:r>
              <a:rPr lang="fr-MA" sz="3200" dirty="0">
                <a:latin typeface="Dosis" pitchFamily="2" charset="0"/>
              </a:rPr>
              <a:t>syllabes et mots simples avec :</a:t>
            </a:r>
            <a:r>
              <a:rPr lang="fr-MA" sz="3200" dirty="0" err="1">
                <a:latin typeface="Dosis" pitchFamily="2" charset="0"/>
              </a:rPr>
              <a:t>qu</a:t>
            </a:r>
            <a:r>
              <a:rPr lang="fr-MA" sz="3200" dirty="0">
                <a:latin typeface="Dosis" pitchFamily="2" charset="0"/>
              </a:rPr>
              <a:t> – x –p-k</a:t>
            </a:r>
            <a:endParaRPr lang="fr-FR" sz="3200" dirty="0">
              <a:latin typeface="Dosis" pitchFamily="2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5.Pratique autonome</a:t>
            </a: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6.Jeu</a:t>
            </a:r>
          </a:p>
        </p:txBody>
      </p:sp>
      <p:sp>
        <p:nvSpPr>
          <p:cNvPr id="9" name="Freeform 9"/>
          <p:cNvSpPr/>
          <p:nvPr>
            <p:custDataLst>
              <p:tags r:id="rId3"/>
            </p:custDataLst>
          </p:nvPr>
        </p:nvSpPr>
        <p:spPr>
          <a:xfrm>
            <a:off x="1" y="7658100"/>
            <a:ext cx="1977638" cy="262545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914445">
              <a:defRPr/>
            </a:pPr>
            <a:endParaRPr lang="fr-MA" sz="642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Freeform 10"/>
          <p:cNvSpPr/>
          <p:nvPr>
            <p:custDataLst>
              <p:tags r:id="rId4"/>
            </p:custDataLst>
          </p:nvPr>
        </p:nvSpPr>
        <p:spPr>
          <a:xfrm>
            <a:off x="11125200" y="7429500"/>
            <a:ext cx="2558670" cy="285405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914445">
              <a:defRPr/>
            </a:pPr>
            <a:endParaRPr lang="fr-MA" sz="642" dirty="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0B285C9-C0F8-D54A-C597-3B205FF0BC8B}"/>
              </a:ext>
            </a:extLst>
          </p:cNvPr>
          <p:cNvGrpSpPr/>
          <p:nvPr/>
        </p:nvGrpSpPr>
        <p:grpSpPr>
          <a:xfrm>
            <a:off x="10244975" y="3390900"/>
            <a:ext cx="1066274" cy="418206"/>
            <a:chOff x="3663231" y="3540342"/>
            <a:chExt cx="1066274" cy="385540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0A759C9-628A-E953-460B-A5BA3FFCE08F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4B05220-8793-5019-507D-45BA24E57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A7F5D616-D051-C6E7-3B2C-B6E934CC85C1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6049D47-7F43-1DEA-C6A9-BBDEE9D1F445}"/>
              </a:ext>
            </a:extLst>
          </p:cNvPr>
          <p:cNvGrpSpPr/>
          <p:nvPr/>
        </p:nvGrpSpPr>
        <p:grpSpPr>
          <a:xfrm>
            <a:off x="10246691" y="4410546"/>
            <a:ext cx="1037462" cy="418206"/>
            <a:chOff x="3663231" y="3540342"/>
            <a:chExt cx="1037462" cy="385540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BC0ACB3C-A9E9-0B32-C252-6E4619B8DEBF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14BB633E-09B7-6180-472A-CC9AA6A40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C6960B82-0C5A-E30E-C9E0-888C833AC80E}"/>
                </a:ext>
              </a:extLst>
            </p:cNvPr>
            <p:cNvSpPr txBox="1"/>
            <p:nvPr/>
          </p:nvSpPr>
          <p:spPr>
            <a:xfrm>
              <a:off x="3952506" y="3617716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EC8D3E59-D6FA-5219-C275-AEBF739C62AC}"/>
              </a:ext>
            </a:extLst>
          </p:cNvPr>
          <p:cNvGrpSpPr/>
          <p:nvPr/>
        </p:nvGrpSpPr>
        <p:grpSpPr>
          <a:xfrm>
            <a:off x="11284153" y="6038912"/>
            <a:ext cx="1108980" cy="418206"/>
            <a:chOff x="3581032" y="3265648"/>
            <a:chExt cx="1108980" cy="385540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DCED4454-6111-386F-2617-725AD62DFC5D}"/>
                </a:ext>
              </a:extLst>
            </p:cNvPr>
            <p:cNvSpPr/>
            <p:nvPr/>
          </p:nvSpPr>
          <p:spPr>
            <a:xfrm>
              <a:off x="3848841" y="3365519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3C2E4D29-3784-36C2-3F31-1D45AF0B0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032" y="3265648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7942CFC0-A202-F883-59E5-2FEC07AA723F}"/>
                </a:ext>
              </a:extLst>
            </p:cNvPr>
            <p:cNvSpPr txBox="1"/>
            <p:nvPr/>
          </p:nvSpPr>
          <p:spPr>
            <a:xfrm>
              <a:off x="3941825" y="3343580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40 min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7907D5B-B91E-C41D-049F-B072AB707B16}"/>
              </a:ext>
            </a:extLst>
          </p:cNvPr>
          <p:cNvGrpSpPr/>
          <p:nvPr/>
        </p:nvGrpSpPr>
        <p:grpSpPr>
          <a:xfrm>
            <a:off x="10186637" y="7815256"/>
            <a:ext cx="1132930" cy="418206"/>
            <a:chOff x="3663231" y="3540342"/>
            <a:chExt cx="1017343" cy="385540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CDBED388-7B20-662E-2579-6CF419611DE7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907186F6-3906-26B1-9DFA-07221F54F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D1330085-263F-1AC5-856A-1C515E8881E1}"/>
                </a:ext>
              </a:extLst>
            </p:cNvPr>
            <p:cNvSpPr txBox="1"/>
            <p:nvPr/>
          </p:nvSpPr>
          <p:spPr>
            <a:xfrm>
              <a:off x="3932387" y="3616156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ED9E39D-FD6B-BBB0-92DE-F92FAE5B7C3E}"/>
              </a:ext>
            </a:extLst>
          </p:cNvPr>
          <p:cNvGrpSpPr/>
          <p:nvPr/>
        </p:nvGrpSpPr>
        <p:grpSpPr>
          <a:xfrm>
            <a:off x="10135113" y="8611566"/>
            <a:ext cx="1237986" cy="418206"/>
            <a:chOff x="3663231" y="3540342"/>
            <a:chExt cx="1066274" cy="385540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BADD7E62-00C3-7822-0C55-DB1A8401ECB4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ECE70611-7BB1-2B23-080A-A50242166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7DC2E05-312A-8411-CAB7-C88B2248CD8E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E4C8F21-50CF-7E15-F22F-230A6C632737}"/>
              </a:ext>
            </a:extLst>
          </p:cNvPr>
          <p:cNvGrpSpPr/>
          <p:nvPr/>
        </p:nvGrpSpPr>
        <p:grpSpPr>
          <a:xfrm>
            <a:off x="11366263" y="6965650"/>
            <a:ext cx="1021037" cy="418206"/>
            <a:chOff x="3332095" y="2716733"/>
            <a:chExt cx="1021037" cy="385540"/>
          </a:xfrm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1F0C862A-53F0-35F3-9808-D009BE47888A}"/>
                </a:ext>
              </a:extLst>
            </p:cNvPr>
            <p:cNvSpPr/>
            <p:nvPr/>
          </p:nvSpPr>
          <p:spPr>
            <a:xfrm>
              <a:off x="3604945" y="2790930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B4F3F7E6-AEF3-3DA1-51D8-6E761F5A0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095" y="2716733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36793DEE-54F1-BA3F-44DB-E25ABA04EE98}"/>
                </a:ext>
              </a:extLst>
            </p:cNvPr>
            <p:cNvSpPr txBox="1"/>
            <p:nvPr/>
          </p:nvSpPr>
          <p:spPr>
            <a:xfrm>
              <a:off x="3590581" y="2739040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216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3FAB0-9B1E-98EF-490B-AF574EF0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AFF11-2361-9E65-83E9-C125DDB1C72C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BBEFD04-B657-6687-E681-DF3BC53F7271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E74EB9-3FE1-49A0-BCEC-1BAAF05B931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4313204-33AC-B155-9A27-E87576F810E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74D6A91-4726-68FD-EA56-22C5229049C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1312CAA-D1D1-35D1-7E32-DA0BB7EC875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419F53E-741B-41BA-6C63-EAC80F9DCED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3C58BE3-49C2-8F9B-6E30-DF429DCB5FD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63EADBD-6EDC-F975-FE2E-AB153662C66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067FFC3-A058-C7DC-837E-7F0040887F2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5CE8AB2-2C83-DDA3-6475-5CFE6D19D46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79EBA54-F718-C238-E0F4-DE517824D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561" y="604195"/>
            <a:ext cx="581346" cy="5141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AECE4E5-5142-DD6D-CFE4-5577409EC8A8}"/>
              </a:ext>
            </a:extLst>
          </p:cNvPr>
          <p:cNvSpPr txBox="1"/>
          <p:nvPr/>
        </p:nvSpPr>
        <p:spPr>
          <a:xfrm>
            <a:off x="4495800" y="3130725"/>
            <a:ext cx="39909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25800" b="1" kern="0" spc="480" dirty="0" err="1">
                <a:solidFill>
                  <a:srgbClr val="FFC000"/>
                </a:solidFill>
                <a:latin typeface="Dosis" pitchFamily="2" charset="0"/>
              </a:rPr>
              <a:t>p</a:t>
            </a:r>
            <a:r>
              <a:rPr lang="fr-FR" sz="25800" b="1" kern="0" spc="480" dirty="0" err="1">
                <a:solidFill>
                  <a:srgbClr val="106585"/>
                </a:solidFill>
                <a:latin typeface="Dosis" pitchFamily="2" charset="0"/>
              </a:rPr>
              <a:t>é</a:t>
            </a:r>
            <a:endParaRPr lang="fr-FR" sz="258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EB2B53E-C410-1CE6-015F-3AD21CC783A4}"/>
              </a:ext>
            </a:extLst>
          </p:cNvPr>
          <p:cNvSpPr txBox="1"/>
          <p:nvPr/>
        </p:nvSpPr>
        <p:spPr>
          <a:xfrm>
            <a:off x="814115" y="627332"/>
            <a:ext cx="1295066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</a:t>
            </a:r>
            <a:r>
              <a:rPr lang="fr-MA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pé</a:t>
            </a: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 Quand la lettre  p est à côté de la lettre  é ,ça fait le son </a:t>
            </a: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</a:t>
            </a:r>
            <a:r>
              <a:rPr lang="fr-MA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pé</a:t>
            </a: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 « p»  « é » «</a:t>
            </a:r>
            <a:r>
              <a:rPr lang="fr-MA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pé</a:t>
            </a: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«p» « é » «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pé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                  Qui veut lire «p» « é » «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pé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».  </a:t>
            </a:r>
          </a:p>
        </p:txBody>
      </p:sp>
    </p:spTree>
    <p:extLst>
      <p:ext uri="{BB962C8B-B14F-4D97-AF65-F5344CB8AC3E}">
        <p14:creationId xmlns:p14="http://schemas.microsoft.com/office/powerpoint/2010/main" val="9486318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4329D-68F0-AD59-136B-EE33EBDD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6DD67-A4B4-3550-179F-B93978138DCB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4ADE3EB-BD33-AEBA-D98F-A4DF6AA9AD20}"/>
              </a:ext>
            </a:extLst>
          </p:cNvPr>
          <p:cNvGrpSpPr/>
          <p:nvPr/>
        </p:nvGrpSpPr>
        <p:grpSpPr>
          <a:xfrm>
            <a:off x="483617" y="571499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7B8B1E6-490B-EC98-55E0-21E2294AAFB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835872C-BCB5-0901-2FEB-A23E8B6F7B9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B1EEDB5-2217-4312-E8F1-193F2E6F6BE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3A28A86-399E-AA35-204C-3A2008176DF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CD45D0A-8E11-1E78-7E13-182C15810C9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A0E433A-7624-F7A2-E5F9-7C0FC3878DB9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8CDBDE1-F7E1-10E3-1367-E67C6105D4A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1B57726-D0BE-6B71-70AC-F335A7A9E01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481CFD54-ADBC-BF2C-2510-E6447DCED8D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D84B4E1-9497-26BF-EA03-75C26D004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8844FC5-73F1-937B-EBBC-C683EAF85EAB}"/>
              </a:ext>
            </a:extLst>
          </p:cNvPr>
          <p:cNvSpPr txBox="1"/>
          <p:nvPr/>
        </p:nvSpPr>
        <p:spPr>
          <a:xfrm>
            <a:off x="7941484" y="3191500"/>
            <a:ext cx="493631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215968"/>
                </a:solidFill>
                <a:latin typeface="Dosis" pitchFamily="2" charset="0"/>
              </a:rPr>
              <a:t>ou</a:t>
            </a:r>
            <a:endParaRPr lang="fr-FR" sz="25800" kern="0" spc="480" dirty="0">
              <a:solidFill>
                <a:srgbClr val="215968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369D66-E884-F9D0-1B0E-7A7C6B202DDE}"/>
              </a:ext>
            </a:extLst>
          </p:cNvPr>
          <p:cNvSpPr txBox="1"/>
          <p:nvPr/>
        </p:nvSpPr>
        <p:spPr>
          <a:xfrm>
            <a:off x="3809520" y="3150274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p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998A6F-60C1-D754-E353-35128123D983}"/>
              </a:ext>
            </a:extLst>
          </p:cNvPr>
          <p:cNvSpPr txBox="1"/>
          <p:nvPr/>
        </p:nvSpPr>
        <p:spPr>
          <a:xfrm>
            <a:off x="1456998" y="1283745"/>
            <a:ext cx="10690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0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Dire</a:t>
            </a:r>
            <a:r>
              <a:rPr lang="fr-MA" sz="2000" i="1" u="sng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le son des lettres. 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désigne trois élèves pour lire.</a:t>
            </a: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000" dirty="0"/>
          </a:p>
          <a:p>
            <a:pPr defTabSz="685834"/>
            <a:endParaRPr lang="fr-MA" sz="20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E4184F-3763-CEB5-24BC-E640FAB602D4}"/>
              </a:ext>
            </a:extLst>
          </p:cNvPr>
          <p:cNvSpPr txBox="1"/>
          <p:nvPr/>
        </p:nvSpPr>
        <p:spPr>
          <a:xfrm>
            <a:off x="1488576" y="860981"/>
            <a:ext cx="11099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«p» « ou » qui veut lire ?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916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AA41-791B-A9A7-1CBF-95111F3C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F86190-8677-30A1-0302-547DB9C8753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7737E69-6976-6C07-5CA7-39E620313203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CD64EA1-C49E-A524-7425-A7AF3901084D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D85003D-6410-4155-26E0-24604325A53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56ABBF4-BFA3-600C-2D91-307F6A1459B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2928D3A-DC19-FEA6-4C15-1BF8225296C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12F346FF-5ADC-943D-FFE5-04755CB7ED6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0CDA56D-3030-B2C3-927B-F087180B178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1E5E039-DDB3-1BC3-EE61-BAB468C1ABC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DC6E782-5A9E-726A-5B05-3F68238F63C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DB27555-042C-8D5A-DF04-E6EC6BF425C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2D1B66B5-FC02-273C-7DB7-CE6BB68CA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347" y="811081"/>
            <a:ext cx="581346" cy="5141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77C2E77-7CDA-B94B-8137-372DA3263960}"/>
              </a:ext>
            </a:extLst>
          </p:cNvPr>
          <p:cNvSpPr txBox="1"/>
          <p:nvPr/>
        </p:nvSpPr>
        <p:spPr>
          <a:xfrm>
            <a:off x="3589279" y="3150274"/>
            <a:ext cx="650557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p</a:t>
            </a:r>
            <a:r>
              <a:rPr lang="fr-FR" sz="25800" b="1" kern="0" spc="480" dirty="0">
                <a:solidFill>
                  <a:srgbClr val="215968"/>
                </a:solidFill>
                <a:latin typeface="Dosis" pitchFamily="2" charset="0"/>
              </a:rPr>
              <a:t>ou</a:t>
            </a:r>
            <a:endParaRPr lang="fr-FR" sz="25800" kern="0" spc="480" dirty="0">
              <a:solidFill>
                <a:srgbClr val="215968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54BC4B-14C1-797A-89AB-FF310EB7EDEB}"/>
              </a:ext>
            </a:extLst>
          </p:cNvPr>
          <p:cNvSpPr txBox="1"/>
          <p:nvPr/>
        </p:nvSpPr>
        <p:spPr>
          <a:xfrm>
            <a:off x="798678" y="621536"/>
            <a:ext cx="132347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MA" sz="26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pou»</a:t>
            </a:r>
            <a:r>
              <a:rPr lang="fr-FR" sz="26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 Quand la lettre p est à côté du graphème ou ,ça fait le son </a:t>
            </a:r>
            <a:r>
              <a:rPr lang="fr-MA" sz="26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«pou ».«p» «ou » «pou ».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«p» «ou» «pou».                   Qui veut lire «p» « ou» « pou».  </a:t>
            </a:r>
          </a:p>
        </p:txBody>
      </p:sp>
    </p:spTree>
    <p:extLst>
      <p:ext uri="{BB962C8B-B14F-4D97-AF65-F5344CB8AC3E}">
        <p14:creationId xmlns:p14="http://schemas.microsoft.com/office/powerpoint/2010/main" val="6325525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DEBB1-EF31-A8CD-2FC0-ACD84661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0B3CCA-F0EF-16F1-0EE0-04B0790F068D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17AE372-FA54-1201-7597-D59E526FCB34}"/>
              </a:ext>
            </a:extLst>
          </p:cNvPr>
          <p:cNvGrpSpPr/>
          <p:nvPr/>
        </p:nvGrpSpPr>
        <p:grpSpPr>
          <a:xfrm>
            <a:off x="427747" y="571499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3406B31-EA44-FF65-A5AA-D0E79C13D31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D4D8E9E-69E9-2B7D-2F65-9B8F941F90D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D356E20-07F4-492E-F1BD-B2B243E7E3BC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6C1AA77-9C9B-F537-BFC2-034ED96C9ED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6EB9A74-EF9B-02FA-D007-791A455BDEF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11E4896-4378-129D-421C-BE9DA48E1C19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FC42704-D8E3-D935-4C4C-4A8036E7D07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3C5B929-2E7C-113C-ADDF-F8B6EFF99DC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6A75E9BE-A952-BBDF-7B91-AB00BF4862A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A9A750E-1D05-E1FE-F83D-C829CA13C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07979E5-A934-49ED-4803-30801DA30F0F}"/>
              </a:ext>
            </a:extLst>
          </p:cNvPr>
          <p:cNvSpPr txBox="1"/>
          <p:nvPr/>
        </p:nvSpPr>
        <p:spPr>
          <a:xfrm>
            <a:off x="7941484" y="3191500"/>
            <a:ext cx="493631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215968"/>
                </a:solidFill>
                <a:latin typeface="Dosis" pitchFamily="2" charset="0"/>
              </a:rPr>
              <a:t>ou</a:t>
            </a:r>
            <a:endParaRPr lang="fr-FR" sz="25800" kern="0" spc="480" dirty="0">
              <a:solidFill>
                <a:srgbClr val="215968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5AB6CA-094A-B0CE-67DD-B5CC3C2D91C2}"/>
              </a:ext>
            </a:extLst>
          </p:cNvPr>
          <p:cNvSpPr txBox="1"/>
          <p:nvPr/>
        </p:nvSpPr>
        <p:spPr>
          <a:xfrm>
            <a:off x="3425227" y="3240080"/>
            <a:ext cx="29177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k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FBBA977-A523-CD24-09CF-8E16209C5176}"/>
              </a:ext>
            </a:extLst>
          </p:cNvPr>
          <p:cNvSpPr txBox="1"/>
          <p:nvPr/>
        </p:nvSpPr>
        <p:spPr>
          <a:xfrm>
            <a:off x="1456998" y="1283745"/>
            <a:ext cx="10690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0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Dire</a:t>
            </a:r>
            <a:r>
              <a:rPr lang="fr-MA" sz="2000" i="1" u="sng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le son des lettres. 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désigne trois élèves pour lire.</a:t>
            </a: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000" dirty="0"/>
          </a:p>
          <a:p>
            <a:pPr defTabSz="685834"/>
            <a:endParaRPr lang="fr-MA" sz="20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3E61A32-B7DF-4684-BCF3-D982AE7A24FB}"/>
              </a:ext>
            </a:extLst>
          </p:cNvPr>
          <p:cNvSpPr txBox="1"/>
          <p:nvPr/>
        </p:nvSpPr>
        <p:spPr>
          <a:xfrm>
            <a:off x="1488576" y="860981"/>
            <a:ext cx="11099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« k» « ou » qui veut lire ?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148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C0B8A-733F-B4E3-8E1B-CE3B6A71E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3D4D83-E014-6F32-CFCB-6E530E6E794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63DD494-57DC-A906-5010-3E347A550B95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EAD43E5-8637-C8F9-22C4-C9A5FD92F88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D444AED-C9C1-BC32-8C57-3315F9A5C57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A19AA9F-2982-FE4E-385E-CB8E6C13EE5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F6451FF-371D-551B-7F85-9463140AF93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F021FF6-3011-0D2B-6ECF-B8F2FC2FE84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33B2676-DA57-E2F6-F7BB-8E4FE9747C9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8618918-DD06-0DDF-90FA-7E2650EEB61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1BBB0A46-C4E6-A117-D170-CA059663AD6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CAE1FD1-C231-F11D-55EC-C285B5ECE84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A0DF635-99B6-A1B9-DB56-7E9F91AE0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26" y="721378"/>
            <a:ext cx="581346" cy="5141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64DA472-503F-C763-C02D-10CEB3DC1063}"/>
              </a:ext>
            </a:extLst>
          </p:cNvPr>
          <p:cNvSpPr txBox="1"/>
          <p:nvPr/>
        </p:nvSpPr>
        <p:spPr>
          <a:xfrm>
            <a:off x="2743200" y="3150274"/>
            <a:ext cx="735165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25800" b="1" kern="0" spc="480" dirty="0" err="1">
                <a:solidFill>
                  <a:srgbClr val="FFC000"/>
                </a:solidFill>
                <a:latin typeface="Dosis" pitchFamily="2" charset="0"/>
              </a:rPr>
              <a:t>k</a:t>
            </a:r>
            <a:r>
              <a:rPr lang="fr-FR" sz="25800" b="1" kern="0" spc="480" dirty="0" err="1">
                <a:solidFill>
                  <a:srgbClr val="215968"/>
                </a:solidFill>
                <a:latin typeface="Dosis" pitchFamily="2" charset="0"/>
              </a:rPr>
              <a:t>ou</a:t>
            </a:r>
            <a:endParaRPr lang="fr-FR" sz="25800" kern="0" spc="480" dirty="0">
              <a:solidFill>
                <a:srgbClr val="215968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B80DABA-3B97-E815-2914-9A7555622B4D}"/>
              </a:ext>
            </a:extLst>
          </p:cNvPr>
          <p:cNvSpPr txBox="1"/>
          <p:nvPr/>
        </p:nvSpPr>
        <p:spPr>
          <a:xfrm>
            <a:off x="725020" y="631473"/>
            <a:ext cx="132347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</a:t>
            </a:r>
            <a:r>
              <a:rPr lang="fr-MA" sz="24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kou</a:t>
            </a: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 Quand la lettre k est à côté du graphème ou , ça fait le son </a:t>
            </a: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</a:t>
            </a:r>
            <a:r>
              <a:rPr lang="fr-MA" sz="24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kou</a:t>
            </a: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».«k» «ou » «</a:t>
            </a:r>
            <a:r>
              <a:rPr lang="fr-MA" sz="24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kou</a:t>
            </a:r>
            <a:r>
              <a:rPr lang="fr-MA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«k» «ou» «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kou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».                 Qui veut lire «k» « ou» « 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kou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».  </a:t>
            </a:r>
          </a:p>
        </p:txBody>
      </p:sp>
    </p:spTree>
    <p:extLst>
      <p:ext uri="{BB962C8B-B14F-4D97-AF65-F5344CB8AC3E}">
        <p14:creationId xmlns:p14="http://schemas.microsoft.com/office/powerpoint/2010/main" val="2253079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25B3C-B146-DF5D-E408-56351CD76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286EE2-15A5-BD4B-A2C8-7339661E031D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1340EB9-EE47-4CB9-0760-A607B52DCADC}"/>
              </a:ext>
            </a:extLst>
          </p:cNvPr>
          <p:cNvGrpSpPr/>
          <p:nvPr/>
        </p:nvGrpSpPr>
        <p:grpSpPr>
          <a:xfrm>
            <a:off x="427747" y="571499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7EFB8F0-2FCD-31F6-555E-C4263451789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2A39C17-860C-AC8B-8E74-78FBF2B65FC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5DE2BA4-3CCD-A224-5B77-947BB287BAB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58AC9DC-F5A8-1141-77DA-83184254EB9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9DC2D79-B93E-2129-1907-2866E0B39BA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FEE1D76-9513-6414-BC5B-D7C196934E3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EC4F804-A84C-16AA-3D28-A1344BDD3A52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8BF16894-4EA0-595E-A912-37C76CEA883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804D119-BAF8-3DA9-C100-FE1343ED1A6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C592B6A-E0E4-AA15-50E6-1BA4B966E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8D6E115-0A4B-1322-3578-62864CE8370F}"/>
              </a:ext>
            </a:extLst>
          </p:cNvPr>
          <p:cNvSpPr txBox="1"/>
          <p:nvPr/>
        </p:nvSpPr>
        <p:spPr>
          <a:xfrm>
            <a:off x="7941484" y="3191500"/>
            <a:ext cx="493631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215968"/>
                </a:solidFill>
                <a:latin typeface="Dosis" pitchFamily="2" charset="0"/>
              </a:rPr>
              <a:t>ou</a:t>
            </a:r>
            <a:endParaRPr lang="fr-FR" sz="25800" kern="0" spc="480" dirty="0">
              <a:solidFill>
                <a:srgbClr val="215968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99847AB-71E5-CD5D-B3B2-19DB0E9F4A97}"/>
              </a:ext>
            </a:extLst>
          </p:cNvPr>
          <p:cNvSpPr txBox="1"/>
          <p:nvPr/>
        </p:nvSpPr>
        <p:spPr>
          <a:xfrm>
            <a:off x="3809520" y="3150274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FFC000"/>
                </a:solidFill>
                <a:latin typeface="Dosis" pitchFamily="2" charset="0"/>
              </a:rPr>
              <a:t>x</a:t>
            </a: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E021F1-6316-035C-D510-D98BE333E15C}"/>
              </a:ext>
            </a:extLst>
          </p:cNvPr>
          <p:cNvSpPr txBox="1"/>
          <p:nvPr/>
        </p:nvSpPr>
        <p:spPr>
          <a:xfrm>
            <a:off x="1456998" y="1283745"/>
            <a:ext cx="106902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0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Dire</a:t>
            </a:r>
            <a:r>
              <a:rPr lang="fr-MA" sz="2000" i="1" u="sng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le son des lettres. 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(e) désigne trois élèves pour lire.</a:t>
            </a: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000" dirty="0"/>
          </a:p>
          <a:p>
            <a:pPr defTabSz="685834"/>
            <a:endParaRPr lang="fr-MA" sz="20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8138B1-CB80-DB2A-6691-5E1B939A119F}"/>
              </a:ext>
            </a:extLst>
          </p:cNvPr>
          <p:cNvSpPr txBox="1"/>
          <p:nvPr/>
        </p:nvSpPr>
        <p:spPr>
          <a:xfrm>
            <a:off x="1488576" y="860981"/>
            <a:ext cx="110996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«x» « ou » qui veut lire  ?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2715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39EA-83AD-BF7D-80DC-072A9DFF9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B1FA6A-B8E7-F79A-DFF4-87D98EEB18CD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A79D38C-A965-6D11-3797-9A867D346CA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6B55432-3828-5716-DA97-46358FFE65A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CB56552-C00D-8B5A-A015-E9C140A62A1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3020A21-CC04-3EB1-55FA-0350AC29FBF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C776D39-CCA2-D239-C54D-E441B0A53BB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1FEC1F60-87D4-E4C3-B85E-2711AB72BFA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793766C-73F9-35DD-C87F-0C1BF61874E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22CD54A-7012-00D1-4161-7BAB58712B1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2F1E950-21B0-7068-CAB3-2A3555A9DB0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B13C6D5-4350-B625-71BB-657029DCB89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B1D27E54-D965-77A0-53FC-2F537BAE2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347" y="811081"/>
            <a:ext cx="581346" cy="51410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F2B2442-D3C5-000D-AA75-D004847F299B}"/>
              </a:ext>
            </a:extLst>
          </p:cNvPr>
          <p:cNvSpPr txBox="1"/>
          <p:nvPr/>
        </p:nvSpPr>
        <p:spPr>
          <a:xfrm>
            <a:off x="3589279" y="3150274"/>
            <a:ext cx="650557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25800" b="1" kern="0" spc="480" dirty="0" err="1">
                <a:solidFill>
                  <a:srgbClr val="FFC000"/>
                </a:solidFill>
                <a:latin typeface="Dosis" pitchFamily="2" charset="0"/>
              </a:rPr>
              <a:t>x</a:t>
            </a:r>
            <a:r>
              <a:rPr lang="fr-FR" sz="25800" b="1" kern="0" spc="480" dirty="0" err="1">
                <a:solidFill>
                  <a:srgbClr val="215968"/>
                </a:solidFill>
                <a:latin typeface="Dosis" pitchFamily="2" charset="0"/>
              </a:rPr>
              <a:t>ou</a:t>
            </a:r>
            <a:endParaRPr lang="fr-FR" sz="25800" kern="0" spc="480" dirty="0">
              <a:solidFill>
                <a:srgbClr val="215968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72D07D5-A30B-D585-70CB-1962D9B2E99E}"/>
              </a:ext>
            </a:extLst>
          </p:cNvPr>
          <p:cNvSpPr txBox="1"/>
          <p:nvPr/>
        </p:nvSpPr>
        <p:spPr>
          <a:xfrm>
            <a:off x="798678" y="621536"/>
            <a:ext cx="132347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MA" sz="26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 </a:t>
            </a:r>
            <a:r>
              <a:rPr lang="fr-MA" sz="26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xou</a:t>
            </a:r>
            <a:r>
              <a:rPr lang="fr-MA" sz="26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</a:t>
            </a:r>
            <a:r>
              <a:rPr lang="fr-FR" sz="26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 Quand la lettre x est à côté du graphème ou , ça fait le son </a:t>
            </a:r>
            <a:r>
              <a:rPr lang="fr-MA" sz="26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</a:t>
            </a:r>
            <a:r>
              <a:rPr lang="fr-MA" sz="26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xou</a:t>
            </a:r>
            <a:r>
              <a:rPr lang="fr-MA" sz="26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».«x» «ou » «</a:t>
            </a:r>
            <a:r>
              <a:rPr lang="fr-MA" sz="26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xou</a:t>
            </a:r>
            <a:r>
              <a:rPr lang="fr-MA" sz="26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 ».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 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«x» «ou» «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xou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».                 Qui veut lire «x» « ou» « </a:t>
            </a:r>
            <a:r>
              <a:rPr lang="fr-FR" sz="28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xou</a:t>
            </a: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».  </a:t>
            </a:r>
          </a:p>
        </p:txBody>
      </p:sp>
    </p:spTree>
    <p:extLst>
      <p:ext uri="{BB962C8B-B14F-4D97-AF65-F5344CB8AC3E}">
        <p14:creationId xmlns:p14="http://schemas.microsoft.com/office/powerpoint/2010/main" val="2305740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DC6D3-1B66-D1C2-045B-BB0D4548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473450F-8128-EA6D-3ACD-373E5AB9ABA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0CF4B67-72EB-CFDE-A227-8A70ACF3213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BF14018-5C92-2DF2-2082-E8C8EAB989EB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C9A146ED-B093-8EF9-8968-960314EF64D6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5477DDB-7168-144C-AA9B-56D10E0526C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(1)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syllabes 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481383A9-7986-4AAF-127E-D9347E221525}"/>
              </a:ext>
            </a:extLst>
          </p:cNvPr>
          <p:cNvSpPr/>
          <p:nvPr/>
        </p:nvSpPr>
        <p:spPr>
          <a:xfrm>
            <a:off x="-922" y="73775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C28DC94E-E353-5E99-83A2-D3A6716CFA28}"/>
              </a:ext>
            </a:extLst>
          </p:cNvPr>
          <p:cNvSpPr/>
          <p:nvPr/>
        </p:nvSpPr>
        <p:spPr>
          <a:xfrm>
            <a:off x="11981106" y="7197948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10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4089F-3C18-E8C4-3B21-B3FB39B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42FC10-C616-3757-34C3-B1094BC5336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30B4D97-30E4-4C22-B80B-D2892C09EA55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CDCD9AA-95E9-58F4-6032-EC43395C144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18E1A92-C4DE-DEDA-F711-58D9EAC36E8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497B767-5399-7D9D-F8D6-8EEC3EEE475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FE71170-9129-4010-8731-B10AF18170C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708CA44-D115-63C2-098D-2A2FF909353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3C1B057-7453-C240-3D74-3E8106A0A16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059E35F6-6B81-7585-EE91-4E2931BC9F7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796C046-3700-C60A-6037-235ECBCF895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19D3931-6036-B23F-E5C6-0A067A58B7A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F8A12A5-D2F8-ED59-BA99-72D3C996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64E1721-22F6-F34F-263A-C5E4C53BA1F6}"/>
              </a:ext>
            </a:extLst>
          </p:cNvPr>
          <p:cNvSpPr txBox="1"/>
          <p:nvPr/>
        </p:nvSpPr>
        <p:spPr>
          <a:xfrm>
            <a:off x="1172612" y="664616"/>
            <a:ext cx="12950660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Je vais  vous montrer comment lire les syllabes. Écoutez attentivement.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FR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lit l’arbre des syllabes en  pointant les lettres.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4D997796-2E4D-49C4-7E97-80A1D4058E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197176D-4EB5-789B-EE32-E0C8653F3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54" y="3314700"/>
            <a:ext cx="1264205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75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B0D3F-5421-7E19-49E5-8CE1DA3F9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E45ADB-7E32-BA90-A326-33C6DB8707C3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295523D-ADD7-DE52-4111-96DAA7A7BC42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FC0E931-C530-958E-C070-C2BBDBA16AF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8C143A5-2E45-5191-745E-9DA57FACB03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5EEEC55-9708-53DE-F08E-72B6E54E0F2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F2DF63-E897-BE9C-5D34-D261F06B649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1587E95D-07B7-5515-3954-29902F9F742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43DFDBE-B1A7-866F-2A16-2A11F64158B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11FA5BCF-BCBE-CACD-38BE-6928CD65B7B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14FB25A-5036-38F3-6FA2-45D54FFDE82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08CA6EF-86FC-F06D-0F06-DBDD7C0A38C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401AB90-3BD5-BCFD-69B5-077A7C47F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30002F9-13B0-4307-1883-8068A56A1FEA}"/>
              </a:ext>
            </a:extLst>
          </p:cNvPr>
          <p:cNvSpPr txBox="1"/>
          <p:nvPr/>
        </p:nvSpPr>
        <p:spPr>
          <a:xfrm>
            <a:off x="1196425" y="774327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ensemble.</a:t>
            </a:r>
            <a:r>
              <a:rPr lang="fr-FR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F215DA9-2E53-89EE-30B9-6CFB23B0441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25969" y="830131"/>
            <a:ext cx="1212143" cy="685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6667F7-0198-0364-8545-E662D38EB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54" y="3314700"/>
            <a:ext cx="1264205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0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F9126F-A8C1-7A04-538F-2484106AB90E}"/>
              </a:ext>
            </a:extLst>
          </p:cNvPr>
          <p:cNvSpPr/>
          <p:nvPr/>
        </p:nvSpPr>
        <p:spPr>
          <a:xfrm>
            <a:off x="-4763" y="4762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588AC0-8CB1-8658-4D37-61A796B2B6B8}"/>
              </a:ext>
            </a:extLst>
          </p:cNvPr>
          <p:cNvSpPr/>
          <p:nvPr/>
        </p:nvSpPr>
        <p:spPr>
          <a:xfrm>
            <a:off x="409204" y="500287"/>
            <a:ext cx="13154395" cy="9338504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A94F5EB-87AD-70CE-B48B-ED0C63D7F57E}"/>
              </a:ext>
            </a:extLst>
          </p:cNvPr>
          <p:cNvSpPr/>
          <p:nvPr/>
        </p:nvSpPr>
        <p:spPr>
          <a:xfrm>
            <a:off x="434569" y="492235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FEA8EFC-9451-1CF0-7EE9-1E271F19F8D4}"/>
              </a:ext>
            </a:extLst>
          </p:cNvPr>
          <p:cNvSpPr txBox="1"/>
          <p:nvPr/>
        </p:nvSpPr>
        <p:spPr>
          <a:xfrm>
            <a:off x="1425540" y="605597"/>
            <a:ext cx="994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         Bonjour ! Nous allons commencer la séance du français. </a:t>
            </a:r>
          </a:p>
        </p:txBody>
      </p:sp>
      <p:pic>
        <p:nvPicPr>
          <p:cNvPr id="7" name="Image 6" descr="Une image contenant croquis, dessin, Visage humai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FDCA860D-A701-626B-BD7E-6BD89B1E0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2674827"/>
            <a:ext cx="8586786" cy="5724524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FA2867C-AED3-F778-FBA2-8B7D8790B25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9047B9A-F84F-AAE4-B0C6-539DBAACC4F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8EC9F21-9B04-599C-152E-3947964D7D7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E72B79E-BFE1-31E6-2C21-26AD3D6EFA9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868E5A3-67E6-08B6-B65D-A56075B4D7C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EBB8A34-8F02-7AB9-9E85-7DBF8942FFB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0841995-CFEE-A313-C50C-FD1F08EFD4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3" name="Graphique 12">
            <a:extLst>
              <a:ext uri="{FF2B5EF4-FFF2-40B4-BE49-F238E27FC236}">
                <a16:creationId xmlns:a16="http://schemas.microsoft.com/office/drawing/2014/main" id="{B8047377-F4CC-FD8C-5590-4B9B557A9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456" y="727964"/>
            <a:ext cx="570137" cy="5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84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13F3F-24DA-DE65-953F-6EEFCD517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650D03-3BDE-417D-FF3C-42ADE54E379E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1ED911D-0968-994D-7516-FFEEF1C5851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63BC91F-8927-476C-B361-DD68EDAD97C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9C9A7F3-71BF-1BAB-CA7F-CCEEC524C80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82333B3-3385-A63B-E35C-2E4AF7FF934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A4EC889-C3FE-59AD-F3B6-33CB16AAAF6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445744F-49B6-2DE6-D3EA-3BB314972A8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EAB0DEC4-7840-5123-7DE6-8A2330C5B43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088DC0C5-E16C-6449-D159-780D7EBE394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EF350F62-9A45-8D9E-AB2A-82D39B16760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FAD4A82-4D1D-1F6D-462C-1782A1C807B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07458D5-3392-68A0-629B-7BDA10F6F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190F49A-D993-E1A4-6840-015132D60552}"/>
              </a:ext>
            </a:extLst>
          </p:cNvPr>
          <p:cNvSpPr txBox="1"/>
          <p:nvPr/>
        </p:nvSpPr>
        <p:spPr>
          <a:xfrm>
            <a:off x="1196425" y="774327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lire les syllabes ?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DCEEEA6-D091-B0FC-C00C-9FA76D2AEF35}"/>
              </a:ext>
            </a:extLst>
          </p:cNvPr>
          <p:cNvSpPr txBox="1"/>
          <p:nvPr/>
        </p:nvSpPr>
        <p:spPr>
          <a:xfrm>
            <a:off x="1122473" y="1225066"/>
            <a:ext cx="7232904" cy="450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MA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L’enseignant (e) désigne trois élèves pour lire.</a:t>
            </a:r>
            <a:r>
              <a:rPr kumimoji="0" lang="fr-FR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C0B47265-C8D0-0056-8A34-40F20D7319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19038" y="779295"/>
            <a:ext cx="1218877" cy="884353"/>
          </a:xfrm>
          <a:prstGeom prst="roundRect">
            <a:avLst>
              <a:gd name="adj" fmla="val 0"/>
            </a:avLst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AAE143B-8AF0-1720-CD39-46E9B7A4E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54" y="3314700"/>
            <a:ext cx="12642054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7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29F67-5043-0179-82D6-5A5977C7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4A2B07A-80BA-951E-DBA4-FAA3090EA90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D96E25A-A358-7195-C808-D792E600DF3D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388E56-2537-F5D4-D077-27A26ABCE646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1A452CFB-2394-99AC-4C25-19674CB098ED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C1DF2D9-EFCF-DF11-7043-0141B67417F1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(2)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mots 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F01CCAE3-8AF2-A51C-DC28-36B427C25E3C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B4EEE8D2-4E2D-13BF-63D0-F9F5B8641D7B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7571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2600F-28A7-5F95-0400-FD6B0ED96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B7136A-3724-B7BD-BEE9-593B96A4E71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E5DAC57-E8E4-E456-2830-2025FC36CC3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0AF93D0-726D-BE20-55D0-EB3A9D4AD06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3A4FFDA2-ABE8-B2A0-5E4C-B04AC7C6BCD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8AD7A2D-5B5B-BE68-70D1-6C9919E74B3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6115878-0E93-F627-91A2-3B436D98E1D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A861A0A4-76B5-C963-2AEC-17330ABE54F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D540688-0AFA-EF2F-C773-54299E78175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FB5C7FB0-2E3B-4EE5-8AC7-F934BAA566B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F2DB49B-CC19-0ED7-188F-44CCBC7BA7C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4D565808-416A-DF71-CDA1-6722812206B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132542E-7E7E-BD1B-72C4-328396690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40637DB-EFAB-2A8D-2985-0707DC7D4D83}"/>
              </a:ext>
            </a:extLst>
          </p:cNvPr>
          <p:cNvSpPr txBox="1"/>
          <p:nvPr/>
        </p:nvSpPr>
        <p:spPr>
          <a:xfrm>
            <a:off x="1409471" y="879359"/>
            <a:ext cx="110996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Nous allons apprendre à lire des mots ensemble. On lit les lettres de gauche à droite.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5C07CC2-8C7B-23F2-B9AE-0EF84C4D94D6}"/>
              </a:ext>
            </a:extLst>
          </p:cNvPr>
          <p:cNvSpPr txBox="1"/>
          <p:nvPr/>
        </p:nvSpPr>
        <p:spPr>
          <a:xfrm>
            <a:off x="3663208" y="3435421"/>
            <a:ext cx="5859272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14925" b="1" kern="0" spc="480" dirty="0">
                <a:solidFill>
                  <a:srgbClr val="106585"/>
                </a:solidFill>
                <a:latin typeface="Dosis" pitchFamily="2" charset="0"/>
              </a:rPr>
              <a:t>papa</a:t>
            </a:r>
            <a:endParaRPr lang="fr-FR" sz="14925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8026F04-5351-F390-39AE-EA51A15FF585}"/>
              </a:ext>
            </a:extLst>
          </p:cNvPr>
          <p:cNvCxnSpPr>
            <a:cxnSpLocks/>
          </p:cNvCxnSpPr>
          <p:nvPr/>
        </p:nvCxnSpPr>
        <p:spPr>
          <a:xfrm>
            <a:off x="3810000" y="6286500"/>
            <a:ext cx="52578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D26960D0-A0AF-7E34-4C36-EE690A1C68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44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BFA96-5170-6A0C-5235-4AAEFC12A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CCC7E-4DA9-0AB1-8FE6-683DEB1CC295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5D261C4-B34C-89BF-1D3F-E185F01D3933}"/>
              </a:ext>
            </a:extLst>
          </p:cNvPr>
          <p:cNvGrpSpPr/>
          <p:nvPr/>
        </p:nvGrpSpPr>
        <p:grpSpPr>
          <a:xfrm>
            <a:off x="368279" y="560718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7B86EA4-C2A2-26FC-C536-BEEBA14012D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3AA6B5FF-6228-0F98-3038-35EC54E4EAB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035756C-DE66-F8AE-E30B-616DEBC0CE4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127452C-D80E-8931-A585-E11543C02C9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AD98BB4-1ED0-2B53-C63E-C84F7E4AC19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AB73D324-AADA-B03B-6AE5-373B9BBC4E9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DC090BA-E0FC-0059-DABE-77B220E5F72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96F57E6-DEA8-DA6B-4F64-8700C9D9283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CC822EC-66E2-568C-0267-AD701A6B8A2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E9CB242-8CE4-66D2-A8C1-885054283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882" y="560719"/>
            <a:ext cx="581346" cy="514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142576C-9AAB-A334-5695-76F888E5FC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768" y="560717"/>
            <a:ext cx="1381080" cy="112044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9F23CCA-DFDA-BA53-88AF-2FE653AEEEC2}"/>
              </a:ext>
            </a:extLst>
          </p:cNvPr>
          <p:cNvSpPr txBox="1"/>
          <p:nvPr/>
        </p:nvSpPr>
        <p:spPr>
          <a:xfrm>
            <a:off x="832668" y="672489"/>
            <a:ext cx="115879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spcBef>
                <a:spcPct val="0"/>
              </a:spcBef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 Ecoutez comment je lis : «p» «a»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pa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». «p» «a» 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pa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» «papa» . </a:t>
            </a:r>
          </a:p>
          <a:p>
            <a:pPr marL="0" lvl="1" defTabSz="685834">
              <a:spcBef>
                <a:spcPct val="0"/>
              </a:spcBef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pa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»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pa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» «papa». Lisons ensemble </a:t>
            </a:r>
            <a:r>
              <a:rPr lang="pt-B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:  «pa»  «pa»  «papa» .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            Qui veut lire?    </a:t>
            </a:r>
            <a:endParaRPr lang="fr-FR" sz="2800" b="1" i="1" dirty="0">
              <a:solidFill>
                <a:prstClr val="white">
                  <a:lumMod val="65000"/>
                </a:prstClr>
              </a:solidFill>
              <a:latin typeface="Dosis" panose="02010703020202060003" pitchFamily="2" charset="0"/>
            </a:endParaRPr>
          </a:p>
        </p:txBody>
      </p:sp>
      <p:sp>
        <p:nvSpPr>
          <p:cNvPr id="9" name="Parenthèse ouvrante 8">
            <a:extLst>
              <a:ext uri="{FF2B5EF4-FFF2-40B4-BE49-F238E27FC236}">
                <a16:creationId xmlns:a16="http://schemas.microsoft.com/office/drawing/2014/main" id="{95715246-AFFB-5892-1FC9-B0FCB59BB27B}"/>
              </a:ext>
            </a:extLst>
          </p:cNvPr>
          <p:cNvSpPr/>
          <p:nvPr/>
        </p:nvSpPr>
        <p:spPr>
          <a:xfrm rot="16200000">
            <a:off x="4490411" y="4977547"/>
            <a:ext cx="470463" cy="1729596"/>
          </a:xfrm>
          <a:prstGeom prst="leftBracket">
            <a:avLst>
              <a:gd name="adj" fmla="val 106746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E5DDBC2-8F1F-ED7E-53EB-41376E81F38B}"/>
              </a:ext>
            </a:extLst>
          </p:cNvPr>
          <p:cNvSpPr txBox="1"/>
          <p:nvPr/>
        </p:nvSpPr>
        <p:spPr>
          <a:xfrm>
            <a:off x="3663208" y="3435421"/>
            <a:ext cx="5859272" cy="2389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14925" b="1" kern="0" spc="480" dirty="0">
                <a:solidFill>
                  <a:srgbClr val="106585"/>
                </a:solidFill>
                <a:latin typeface="Dosis" pitchFamily="2" charset="0"/>
              </a:rPr>
              <a:t>papa</a:t>
            </a:r>
            <a:endParaRPr lang="fr-FR" sz="14925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5" name="Parenthèse ouvrante 4">
            <a:extLst>
              <a:ext uri="{FF2B5EF4-FFF2-40B4-BE49-F238E27FC236}">
                <a16:creationId xmlns:a16="http://schemas.microsoft.com/office/drawing/2014/main" id="{07C808EE-0EB7-6B5A-CDB5-3330137427A8}"/>
              </a:ext>
            </a:extLst>
          </p:cNvPr>
          <p:cNvSpPr/>
          <p:nvPr/>
        </p:nvSpPr>
        <p:spPr>
          <a:xfrm rot="16200000">
            <a:off x="6601114" y="4757913"/>
            <a:ext cx="434851" cy="2204477"/>
          </a:xfrm>
          <a:prstGeom prst="leftBracket">
            <a:avLst>
              <a:gd name="adj" fmla="val 106746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</p:spTree>
    <p:extLst>
      <p:ext uri="{BB962C8B-B14F-4D97-AF65-F5344CB8AC3E}">
        <p14:creationId xmlns:p14="http://schemas.microsoft.com/office/powerpoint/2010/main" val="28615565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E93AC-515A-5A8C-A6FE-3546960A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1245FE-0846-6585-A381-033A3D1DD739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93E4944-19D5-718D-9085-BFB1D33E474F}"/>
              </a:ext>
            </a:extLst>
          </p:cNvPr>
          <p:cNvGrpSpPr/>
          <p:nvPr/>
        </p:nvGrpSpPr>
        <p:grpSpPr>
          <a:xfrm>
            <a:off x="579493" y="674624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5ECFF17-D0C1-6E8D-FC2D-DF5884F2E00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7EE6CE6-9B39-3025-4837-B0F7AEF31BB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0F66B1F-F784-3648-272F-722D00CDACB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5F8C526-6164-E911-6045-342448408E2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1B8969C-FEDC-03C8-251E-2EFED9D7F25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47B8F67-3E35-2519-0D4C-62CE3CBAB04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D192072-BCEE-ECD1-DFBA-FD9C2F70365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3AEAA72-3A52-700E-F423-6456E5710DC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600ABE84-DD45-55EA-F466-16988F935CB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EC34FF1C-43AC-27A7-0A50-AFD38404B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5C2B57-3696-EBD0-57CC-3508F76CE4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AD1AA12-2E5E-7418-C37E-08FF0731C31C}"/>
              </a:ext>
            </a:extLst>
          </p:cNvPr>
          <p:cNvSpPr txBox="1"/>
          <p:nvPr/>
        </p:nvSpPr>
        <p:spPr>
          <a:xfrm>
            <a:off x="2030056" y="3142788"/>
            <a:ext cx="9333246" cy="285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17925" b="1" kern="0" spc="623" dirty="0">
                <a:solidFill>
                  <a:srgbClr val="106585"/>
                </a:solidFill>
                <a:latin typeface="Dosis" pitchFamily="2" charset="0"/>
              </a:rPr>
              <a:t>lu</a:t>
            </a:r>
            <a:r>
              <a:rPr lang="fr-FR" sz="3000" b="1" kern="0" spc="623" dirty="0">
                <a:solidFill>
                  <a:srgbClr val="106585"/>
                </a:solidFill>
                <a:latin typeface="Dosis" pitchFamily="2" charset="0"/>
              </a:rPr>
              <a:t> </a:t>
            </a:r>
            <a:r>
              <a:rPr lang="fr-FR" sz="17925" b="1" kern="0" spc="623" dirty="0" err="1">
                <a:solidFill>
                  <a:srgbClr val="106585"/>
                </a:solidFill>
                <a:latin typeface="Dosis" pitchFamily="2" charset="0"/>
              </a:rPr>
              <a:t>x</a:t>
            </a:r>
            <a:r>
              <a:rPr lang="fr-FR" sz="17925" b="1" kern="0" spc="623" dirty="0" err="1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17925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5" name="Parenthèse ouvrante 4">
            <a:extLst>
              <a:ext uri="{FF2B5EF4-FFF2-40B4-BE49-F238E27FC236}">
                <a16:creationId xmlns:a16="http://schemas.microsoft.com/office/drawing/2014/main" id="{CE498172-3523-5E58-7974-3F3C4C71082B}"/>
              </a:ext>
            </a:extLst>
          </p:cNvPr>
          <p:cNvSpPr/>
          <p:nvPr/>
        </p:nvSpPr>
        <p:spPr>
          <a:xfrm rot="16200000">
            <a:off x="5045531" y="5127171"/>
            <a:ext cx="729340" cy="1676398"/>
          </a:xfrm>
          <a:prstGeom prst="leftBracket">
            <a:avLst>
              <a:gd name="adj" fmla="val 106746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sp>
        <p:nvSpPr>
          <p:cNvPr id="6" name="Parenthèse ouvrante 5">
            <a:extLst>
              <a:ext uri="{FF2B5EF4-FFF2-40B4-BE49-F238E27FC236}">
                <a16:creationId xmlns:a16="http://schemas.microsoft.com/office/drawing/2014/main" id="{EF6F7626-6613-5320-1A59-BB15F58AFCDF}"/>
              </a:ext>
            </a:extLst>
          </p:cNvPr>
          <p:cNvSpPr/>
          <p:nvPr/>
        </p:nvSpPr>
        <p:spPr>
          <a:xfrm rot="16200000">
            <a:off x="7243833" y="4980778"/>
            <a:ext cx="717326" cy="1981201"/>
          </a:xfrm>
          <a:prstGeom prst="leftBracket">
            <a:avLst>
              <a:gd name="adj" fmla="val 106746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A12539B-9716-7B3D-E4B0-2777419011FC}"/>
              </a:ext>
            </a:extLst>
          </p:cNvPr>
          <p:cNvSpPr txBox="1"/>
          <p:nvPr/>
        </p:nvSpPr>
        <p:spPr>
          <a:xfrm>
            <a:off x="1029636" y="604851"/>
            <a:ext cx="121773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spcBef>
                <a:spcPct val="0"/>
              </a:spcBef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 «l»  « u»  «lu».   «x»  «e» 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xe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». «luxe». On entend « lux» et on écrit «luxe»</a:t>
            </a:r>
          </a:p>
          <a:p>
            <a:pPr marL="0" lvl="1" defTabSz="685834">
              <a:spcBef>
                <a:spcPct val="0"/>
              </a:spcBef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 avec e lettre muette .Lisons  ensemble  «lu»  «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xe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»   « luxe».                Qui veut lire?    </a:t>
            </a:r>
            <a:endParaRPr lang="fr-FR" sz="2800" b="1" i="1" dirty="0">
              <a:solidFill>
                <a:prstClr val="white">
                  <a:lumMod val="65000"/>
                </a:prstClr>
              </a:solidFill>
              <a:latin typeface="Dosis" panose="0201070302020206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9689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7EEE0-0CF7-FEE1-7440-F3970EA9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90D2F2-2017-6D71-1CD0-6EE39F7FAF5B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526AB86-E3B7-7838-88DD-5EF769266C50}"/>
              </a:ext>
            </a:extLst>
          </p:cNvPr>
          <p:cNvGrpSpPr/>
          <p:nvPr/>
        </p:nvGrpSpPr>
        <p:grpSpPr>
          <a:xfrm>
            <a:off x="483617" y="732332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F68E88E-5A51-D887-C9B8-86622867F52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2722378-8565-E464-C3EE-635F311736C3}"/>
                </a:ext>
              </a:extLst>
            </p:cNvPr>
            <p:cNvSpPr/>
            <p:nvPr/>
          </p:nvSpPr>
          <p:spPr>
            <a:xfrm>
              <a:off x="329910" y="330437"/>
              <a:ext cx="8496000" cy="933156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ED605A0-C46F-D33A-B44D-8A5A2D24D18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3A70339-950A-E11F-C37C-A3BBF08AD7C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1AA415C-7506-0066-4B3F-DF342E19AFC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347042C-681D-5ACD-15D1-FE6C816A437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180006A-89EA-F896-9E60-2F95B066CA6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EE46ADF-5B74-A937-005C-8187CB829F0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BF19EAC-C556-A3BC-9FC0-64A1184F29B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17422F2-BD01-BD2A-C0DA-549400CCB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EC9A93-C99C-AE68-A4DA-8E42C3F490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704" y="1068133"/>
            <a:ext cx="1381080" cy="112044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2FFD414-200A-FEF6-0C77-70001E71C43F}"/>
              </a:ext>
            </a:extLst>
          </p:cNvPr>
          <p:cNvSpPr txBox="1"/>
          <p:nvPr/>
        </p:nvSpPr>
        <p:spPr>
          <a:xfrm>
            <a:off x="2687084" y="3639038"/>
            <a:ext cx="7811520" cy="285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17925" b="1" kern="0" spc="623" dirty="0">
                <a:solidFill>
                  <a:srgbClr val="106585"/>
                </a:solidFill>
                <a:latin typeface="Dosis" pitchFamily="2" charset="0"/>
              </a:rPr>
              <a:t>pirat</a:t>
            </a:r>
            <a:r>
              <a:rPr lang="fr-FR" sz="17925" b="1" kern="0" spc="623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17925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6" name="Parenthèse ouvrante 5">
            <a:extLst>
              <a:ext uri="{FF2B5EF4-FFF2-40B4-BE49-F238E27FC236}">
                <a16:creationId xmlns:a16="http://schemas.microsoft.com/office/drawing/2014/main" id="{6E8A8ECE-013E-EFC7-43AC-D3C9CE0BA303}"/>
              </a:ext>
            </a:extLst>
          </p:cNvPr>
          <p:cNvSpPr/>
          <p:nvPr/>
        </p:nvSpPr>
        <p:spPr>
          <a:xfrm rot="16200000">
            <a:off x="4101095" y="5741097"/>
            <a:ext cx="812774" cy="1828800"/>
          </a:xfrm>
          <a:prstGeom prst="leftBracket">
            <a:avLst>
              <a:gd name="adj" fmla="val 106746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40B94A9-55FA-7639-B871-F6678DE9C1F2}"/>
              </a:ext>
            </a:extLst>
          </p:cNvPr>
          <p:cNvSpPr txBox="1"/>
          <p:nvPr/>
        </p:nvSpPr>
        <p:spPr>
          <a:xfrm>
            <a:off x="1196425" y="732332"/>
            <a:ext cx="121773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spcBef>
                <a:spcPct val="0"/>
              </a:spcBef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 «pi»  « ra» «te». On entend « 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pirat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» et on écrit «pirate» avec e lettre muette</a:t>
            </a:r>
          </a:p>
          <a:p>
            <a:pPr marL="0" lvl="1" defTabSz="685834">
              <a:spcBef>
                <a:spcPct val="0"/>
              </a:spcBef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</a:rPr>
              <a:t>Lisons ensemble «pirate ». Qui veut lire?    </a:t>
            </a:r>
            <a:endParaRPr lang="fr-FR" sz="2800" b="1" i="1" dirty="0">
              <a:solidFill>
                <a:prstClr val="white">
                  <a:lumMod val="65000"/>
                </a:prstClr>
              </a:solidFill>
              <a:latin typeface="Dosis" panose="02010703020202060003" pitchFamily="2" charset="0"/>
            </a:endParaRPr>
          </a:p>
        </p:txBody>
      </p:sp>
      <p:sp>
        <p:nvSpPr>
          <p:cNvPr id="9" name="Parenthèse ouvrante 8">
            <a:extLst>
              <a:ext uri="{FF2B5EF4-FFF2-40B4-BE49-F238E27FC236}">
                <a16:creationId xmlns:a16="http://schemas.microsoft.com/office/drawing/2014/main" id="{A8778EC7-AF35-CB3F-220C-DCEF18EA5E65}"/>
              </a:ext>
            </a:extLst>
          </p:cNvPr>
          <p:cNvSpPr/>
          <p:nvPr/>
        </p:nvSpPr>
        <p:spPr>
          <a:xfrm rot="16200000">
            <a:off x="6171704" y="5717737"/>
            <a:ext cx="812774" cy="1828800"/>
          </a:xfrm>
          <a:prstGeom prst="leftBracket">
            <a:avLst>
              <a:gd name="adj" fmla="val 106746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sp>
        <p:nvSpPr>
          <p:cNvPr id="10" name="Parenthèse ouvrante 9">
            <a:extLst>
              <a:ext uri="{FF2B5EF4-FFF2-40B4-BE49-F238E27FC236}">
                <a16:creationId xmlns:a16="http://schemas.microsoft.com/office/drawing/2014/main" id="{9F70467D-5EB8-5647-6C87-B65B07526BAD}"/>
              </a:ext>
            </a:extLst>
          </p:cNvPr>
          <p:cNvSpPr/>
          <p:nvPr/>
        </p:nvSpPr>
        <p:spPr>
          <a:xfrm rot="16200000">
            <a:off x="8253995" y="5717737"/>
            <a:ext cx="812774" cy="1828800"/>
          </a:xfrm>
          <a:prstGeom prst="leftBracket">
            <a:avLst>
              <a:gd name="adj" fmla="val 106746"/>
            </a:avLst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</p:spTree>
    <p:extLst>
      <p:ext uri="{BB962C8B-B14F-4D97-AF65-F5344CB8AC3E}">
        <p14:creationId xmlns:p14="http://schemas.microsoft.com/office/powerpoint/2010/main" val="1759131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6C76-B464-8930-099C-6056F589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1033521B-1748-102B-1A2C-CB938C3C9A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03F8DA2-3D03-576A-E263-6BEE599F890B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C282D15-EABF-5156-36AE-0E60EA6D9E5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C7A468B0-1B6A-A7EF-8639-F1C231C67B7E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30EC258-962B-40AB-A589-D979D8BD1CB5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(3)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 jeu du duel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EFF24D4C-95C9-8169-C202-3313533C6B19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DC48A00-1B14-B15F-5250-491FB625FE1B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7" name="Image 6" descr="Une image contenant habits, garçon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4151ED9D-FAE0-1650-B84B-A9FE627762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8BA6D"/>
              </a:clrFrom>
              <a:clrTo>
                <a:srgbClr val="F8BA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63" y="6856310"/>
            <a:ext cx="415339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A6C04-2FDC-158B-CAF6-251071763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654EE-A668-2D84-A7EE-C80CEEEFA25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4B71BBB-AA87-01C0-B192-379D57DB2B2A}"/>
              </a:ext>
            </a:extLst>
          </p:cNvPr>
          <p:cNvGrpSpPr/>
          <p:nvPr/>
        </p:nvGrpSpPr>
        <p:grpSpPr>
          <a:xfrm>
            <a:off x="483617" y="655574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F0AFED1-AF1F-5F58-B9AF-543744AC29A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ADDA704-0F51-6208-E3DA-654697D0DBA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6BF7D7C-EE0D-9455-2C97-1E684C22A1E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5C78C36-AA32-4E35-E56D-4EE0B05BE80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B71E848-51D8-EF17-525C-C5ADB2A5134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C15FE5F-44B0-ED86-A334-7BAACD454CF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B6D7A63E-C927-A80A-7292-C41EDA01BFE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4FB791B-FB80-88E8-E04D-09D0AB25AF3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08CE6BC-31E6-E9E7-3619-15ECCD2422E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E38D66F-D834-8E3B-92DD-315F57A1D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C46C18-E68C-F1F0-71F3-77D55F753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638" y="1358560"/>
            <a:ext cx="1381080" cy="11204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B20FD81-FEF4-E1A1-718D-92BCF1BA51DF}"/>
              </a:ext>
            </a:extLst>
          </p:cNvPr>
          <p:cNvSpPr txBox="1"/>
          <p:nvPr/>
        </p:nvSpPr>
        <p:spPr>
          <a:xfrm>
            <a:off x="1118287" y="779861"/>
            <a:ext cx="1195022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Vous  allez passer au tableau pour jouer à  deux. </a:t>
            </a:r>
            <a:r>
              <a:rPr kumimoji="0" lang="fr-M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Un élève montre quatre mots, un après l’autre, et l’autre lit les mots. Par la suite les rôles seront échangés</a:t>
            </a:r>
            <a:r>
              <a:rPr kumimoji="0" lang="fr-MA" sz="22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F538C7B-3554-FDAE-7675-012DC08ACC5E}"/>
              </a:ext>
            </a:extLst>
          </p:cNvPr>
          <p:cNvSpPr txBox="1"/>
          <p:nvPr/>
        </p:nvSpPr>
        <p:spPr>
          <a:xfrm>
            <a:off x="2667000" y="6434435"/>
            <a:ext cx="3722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  Je montre 4 mots ou syllabes au hasard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2E973A-23D5-883F-F58B-F8102C830DA8}"/>
              </a:ext>
            </a:extLst>
          </p:cNvPr>
          <p:cNvSpPr txBox="1"/>
          <p:nvPr/>
        </p:nvSpPr>
        <p:spPr>
          <a:xfrm>
            <a:off x="7605148" y="6382910"/>
            <a:ext cx="3249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Je lis les mots </a:t>
            </a:r>
          </a:p>
          <a:p>
            <a:pPr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ou les syllabes</a:t>
            </a:r>
          </a:p>
        </p:txBody>
      </p:sp>
      <p:pic>
        <p:nvPicPr>
          <p:cNvPr id="7" name="Image 6" descr="Une image contenant habits, garçon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C73E8A89-DA94-4EF7-81C9-B8B0C30145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BA6D"/>
              </a:clrFrom>
              <a:clrTo>
                <a:srgbClr val="F8BA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634394"/>
            <a:ext cx="6255876" cy="34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6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24E98-DED1-A087-5D62-348B25D6A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25040C-A612-FBB3-25C7-6260D3A7ED7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41F0A01-2115-6F70-411D-6B3A313311E5}"/>
              </a:ext>
            </a:extLst>
          </p:cNvPr>
          <p:cNvGrpSpPr/>
          <p:nvPr/>
        </p:nvGrpSpPr>
        <p:grpSpPr>
          <a:xfrm>
            <a:off x="483617" y="655574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BB5ECB4F-1871-C102-FE66-70509FBAE8E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A3863CC-2714-485C-6306-84D8B415C132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31A09A2-4C90-D574-11A1-1E660548003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701630F-98E9-87CA-AB25-4AF57B55626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E535562-B72C-002D-D9CF-9B826D91602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993CC77-8760-F625-B891-7A0E4479F29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0C373EB-6226-18B2-AD83-F5DE956CF332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038BDEF-B116-B304-A44E-F0571CCFD14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395A084-62F6-CBC2-2922-22DD138EFB5D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1108775-8ED9-929B-2CBA-E0A44E45D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15846D-5C36-8EAB-7652-61653F02B04F}"/>
              </a:ext>
            </a:extLst>
          </p:cNvPr>
          <p:cNvSpPr txBox="1"/>
          <p:nvPr/>
        </p:nvSpPr>
        <p:spPr>
          <a:xfrm>
            <a:off x="1118287" y="779861"/>
            <a:ext cx="11950223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Maintenant, on va commencer le jeu. Qui veut passer au tableau?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Le gagnant sera celui qui aura plus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de lectures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correctes. </a:t>
            </a:r>
          </a:p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MA" sz="22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anose="02010703020202060003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C932D48-B6EF-54AA-24D3-44B0A66131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73470" y="811081"/>
            <a:ext cx="1255020" cy="910576"/>
          </a:xfrm>
          <a:prstGeom prst="roundRect">
            <a:avLst>
              <a:gd name="adj" fmla="val 31362"/>
            </a:avLst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77E48AA-C84F-80D4-7BD7-39A62135D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79" y="3467100"/>
            <a:ext cx="12352325" cy="28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0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4F5E0-8F01-6F1A-15CB-BBCBFA91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50B75EE9-E904-0EFA-3537-268ADC87A35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AB38DBE-AC2F-1330-C23F-01CC68C0B63C}"/>
              </a:ext>
            </a:extLst>
          </p:cNvPr>
          <p:cNvGrpSpPr/>
          <p:nvPr/>
        </p:nvGrpSpPr>
        <p:grpSpPr>
          <a:xfrm>
            <a:off x="-18288" y="723900"/>
            <a:ext cx="13716000" cy="818981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5ADB67B6-DE6C-4741-DC87-12666F1B67E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30AF71B1-D517-55D3-6320-786EBC3FC652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E881432-562C-A63B-27AB-0794AB8036DA}"/>
                </a:ext>
              </a:extLst>
            </p:cNvPr>
            <p:cNvSpPr/>
            <p:nvPr/>
          </p:nvSpPr>
          <p:spPr>
            <a:xfrm>
              <a:off x="4119257" y="4218"/>
              <a:ext cx="99986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 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des mots-outils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MA" sz="60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Sur -sous </a:t>
              </a: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8ACA91AB-8BFC-A818-CD20-373B8CF66FF5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3EFE3F74-F9B0-41D2-8500-CB9B828E2159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7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5A196-0D03-F749-8501-C568B82D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059BA2-8C1A-6FEF-5F9A-FC719DB8DBE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5EAD995-27B1-0183-32C9-1CFBC4F3E5A5}"/>
              </a:ext>
            </a:extLst>
          </p:cNvPr>
          <p:cNvGrpSpPr/>
          <p:nvPr/>
        </p:nvGrpSpPr>
        <p:grpSpPr>
          <a:xfrm>
            <a:off x="381000" y="508445"/>
            <a:ext cx="12954000" cy="9174328"/>
            <a:chOff x="312517" y="308344"/>
            <a:chExt cx="8518967" cy="6230679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6A9C737-1FE1-8A5C-177B-88895BC9ACD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E3628FE8-1057-2ADC-8B6F-5BDD9723E579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AB39AF-5653-3EBA-3C37-ABC76B41B8C2}"/>
              </a:ext>
            </a:extLst>
          </p:cNvPr>
          <p:cNvGrpSpPr/>
          <p:nvPr/>
        </p:nvGrpSpPr>
        <p:grpSpPr>
          <a:xfrm>
            <a:off x="917246" y="3045504"/>
            <a:ext cx="11881507" cy="3688712"/>
            <a:chOff x="-3805047" y="3869835"/>
            <a:chExt cx="6297262" cy="2753069"/>
          </a:xfrm>
        </p:grpSpPr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AA6BC9A8-BE99-C93A-5E49-D46725E0CF26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2" name="Rectangle : coins arrondis 18 - 2">
              <a:extLst>
                <a:ext uri="{FF2B5EF4-FFF2-40B4-BE49-F238E27FC236}">
                  <a16:creationId xmlns:a16="http://schemas.microsoft.com/office/drawing/2014/main" id="{D97B2B8C-46E4-77BD-9D88-4884D36F1FC0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13" name="Rectangle : coins arrondis 18 - 2">
              <a:extLst>
                <a:ext uri="{FF2B5EF4-FFF2-40B4-BE49-F238E27FC236}">
                  <a16:creationId xmlns:a16="http://schemas.microsoft.com/office/drawing/2014/main" id="{0BDD3E61-484F-675D-82B5-70A065EE164D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A5F8E8BF-7012-693B-3649-088F2EBAE7FA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16" name="Rectangle : coins arrondis 18 - 2">
              <a:extLst>
                <a:ext uri="{FF2B5EF4-FFF2-40B4-BE49-F238E27FC236}">
                  <a16:creationId xmlns:a16="http://schemas.microsoft.com/office/drawing/2014/main" id="{678C10D5-4F19-06C0-6ABF-0B4A280376DC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7" name="Rectangle : coins arrondis 18 - 2">
              <a:extLst>
                <a:ext uri="{FF2B5EF4-FFF2-40B4-BE49-F238E27FC236}">
                  <a16:creationId xmlns:a16="http://schemas.microsoft.com/office/drawing/2014/main" id="{FB558191-F537-5DBC-E292-9C27DEFD143A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9AB15392-7D37-7409-EB9A-7D083FDCC6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952" y="3486288"/>
            <a:ext cx="2621650" cy="1988839"/>
          </a:xfrm>
          <a:prstGeom prst="rect">
            <a:avLst/>
          </a:prstGeom>
        </p:spPr>
      </p:pic>
      <p:pic>
        <p:nvPicPr>
          <p:cNvPr id="19" name="Image 18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C5B911BA-2E12-F491-7304-2697272C5B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5951484" y="3390900"/>
            <a:ext cx="1831003" cy="1992001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3452361B-7881-2333-93B2-D379B71BF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6" y="727964"/>
            <a:ext cx="570137" cy="50419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A4AEE15-EF34-184E-55B7-F0D753C02146}"/>
              </a:ext>
            </a:extLst>
          </p:cNvPr>
          <p:cNvSpPr txBox="1"/>
          <p:nvPr/>
        </p:nvSpPr>
        <p:spPr>
          <a:xfrm>
            <a:off x="1696715" y="708937"/>
            <a:ext cx="7142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vos ardoises et vos livrets du français.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185395F9-43D4-709A-1E9C-562C56F61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924" y="585177"/>
            <a:ext cx="1032186" cy="95473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BD68C278-4CBF-920B-A9DE-18845A0FAC8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4211989C-D8BB-A33C-1F9A-202DDE1D83E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2D88F20A-300E-8D62-2011-71D0C7EA66C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8CDAC3F3-D0F9-E540-E4F8-361F81A715D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63B9CBAC-7F54-9BED-A2FC-675E99E4312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04C0B9BA-F4BA-9BAE-A259-3B12287B3B6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0630B9B5-D94D-EBDA-6DE3-6FEBDFCA4AC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DDF4E83-96E7-9A84-3489-3727C41EA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2200" y="3145085"/>
            <a:ext cx="2300848" cy="268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3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1281-597E-E255-CA76-7F520F5A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632D74-BBE9-07F8-C4ED-4C874D31949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952152-425B-4C4B-CF99-2163A31B5A1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0BCF893-E221-BDB9-2397-5BBEB27FCB7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CFE75A6-9B22-8F79-9FF4-84E21692FED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ABEFC41-3773-89B1-E60C-E0CF997B7F0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DB875F1-919C-9F88-5215-544B7F223FF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6B3CA70-7B3B-42B0-3D88-E67E696BF93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C594A0D-486E-D96E-A5F9-40AE71F264D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E32D885-3721-642E-80DB-B22920732C8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3216036-6275-200C-C842-786F1B479B1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A89DDE33-5FA8-9CF3-7EED-E2C86191389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E7AF89D6-52CA-5191-ADDA-3374E833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984D6DD-ACD4-9EAA-38BA-45A31F084F2C}"/>
              </a:ext>
            </a:extLst>
          </p:cNvPr>
          <p:cNvSpPr txBox="1"/>
          <p:nvPr/>
        </p:nvSpPr>
        <p:spPr>
          <a:xfrm>
            <a:off x="4686300" y="4218872"/>
            <a:ext cx="8229600" cy="116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76">
              <a:lnSpc>
                <a:spcPts val="8324"/>
              </a:lnSpc>
            </a:pPr>
            <a:r>
              <a:rPr lang="fr-FR" sz="72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Sur -sous </a:t>
            </a:r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55179926-A186-9CCA-855D-7D146F207EA6}"/>
              </a:ext>
            </a:extLst>
          </p:cNvPr>
          <p:cNvSpPr/>
          <p:nvPr/>
        </p:nvSpPr>
        <p:spPr>
          <a:xfrm>
            <a:off x="4800601" y="3498846"/>
            <a:ext cx="8153399" cy="3016254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6" name="Image 5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08DC1D82-B91B-8E53-AE0D-DAF020687F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79528"/>
            <a:ext cx="5562600" cy="52923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7E74B6-9754-74DF-98E5-30BC0BFFF668}"/>
              </a:ext>
            </a:extLst>
          </p:cNvPr>
          <p:cNvSpPr txBox="1"/>
          <p:nvPr/>
        </p:nvSpPr>
        <p:spPr>
          <a:xfrm>
            <a:off x="1581150" y="936117"/>
            <a:ext cx="94869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Nous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allons apprendre de nouveaux mots outils.</a:t>
            </a:r>
          </a:p>
        </p:txBody>
      </p:sp>
    </p:spTree>
    <p:extLst>
      <p:ext uri="{BB962C8B-B14F-4D97-AF65-F5344CB8AC3E}">
        <p14:creationId xmlns:p14="http://schemas.microsoft.com/office/powerpoint/2010/main" val="2535935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035C2-16D2-42A5-DCBD-09EE1BE8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BD34DA-0601-7126-DF7F-3178D833B83C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5C342BB-1CC8-D7DA-D16B-E6A219267320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3F66C94-FEB8-C09A-B62E-A0095CCC06E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9D455D7-0F05-8DC4-87CB-E2CACEDE2A8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E6C41CA-D48B-591E-2E29-D8E0D0A8B72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6BDD47C-0E21-7A66-41E3-8ED1C8509BF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10A806F-0B37-FCCE-29FF-6BA6283D4D3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7229BE7-B33A-EDA4-377D-13AA7BB0662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3FD8DBD-D729-0190-C769-81DBD196DCE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EFEA772-D9DB-A96F-829B-0CC4E8499172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E036385-664B-8EFE-5704-726F54C74C4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63DC254-B2A3-5EC6-6DA6-04E41088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2F603A5-3D51-4E52-CEE3-3C91A6E92C9D}"/>
              </a:ext>
            </a:extLst>
          </p:cNvPr>
          <p:cNvSpPr txBox="1"/>
          <p:nvPr/>
        </p:nvSpPr>
        <p:spPr>
          <a:xfrm>
            <a:off x="3429000" y="3714716"/>
            <a:ext cx="5859272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17900" b="1" kern="0" spc="480" dirty="0">
                <a:solidFill>
                  <a:srgbClr val="106585"/>
                </a:solidFill>
                <a:latin typeface="Dosis" pitchFamily="2" charset="0"/>
              </a:rPr>
              <a:t>sur</a:t>
            </a:r>
            <a:endParaRPr lang="fr-FR" sz="179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98B4CD4-C142-CD49-6C2B-998214BADBE7}"/>
              </a:ext>
            </a:extLst>
          </p:cNvPr>
          <p:cNvSpPr txBox="1"/>
          <p:nvPr/>
        </p:nvSpPr>
        <p:spPr>
          <a:xfrm>
            <a:off x="1462547" y="816906"/>
            <a:ext cx="114877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“ sur”.  Lisons   ensemble ”sur ” .  Qui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veut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lire “</a:t>
            </a: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sur 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” ?                       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lang="fr-MA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(e) désigne trois élèves pour lire 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0200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5C10-631A-19D2-B440-3B5762E9E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596E1-09D6-511F-0CEF-DBC29789C909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7DBDDFD-7976-4323-879F-32E096D97B5C}"/>
              </a:ext>
            </a:extLst>
          </p:cNvPr>
          <p:cNvGrpSpPr/>
          <p:nvPr/>
        </p:nvGrpSpPr>
        <p:grpSpPr>
          <a:xfrm>
            <a:off x="483617" y="6477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E88A5BA-988B-44CD-7B3B-B6CC3B48ECA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CE6F33A-8FEB-95BA-21F3-3FA951C257A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182F07B-B7DE-CB5E-C534-BBD7349AC13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FA43725-AA6D-CA9E-1D53-9D0C5668107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42FB1F6-A195-F17E-4837-ED58DD4151E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18656B4-9918-268B-BEF1-6E3B57C4611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122AC74-ADCC-2A46-555A-4D48D6A8DC8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3B258CB-F02D-DC4F-47C5-2E4E9894F5D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B49F47F-C1D2-6CD4-53E8-B8CA67AA99F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205FCD9-281C-1570-B7A0-55888F0B5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49B21F0-75DA-B0A0-DECA-0F1EBEEE0FCE}"/>
              </a:ext>
            </a:extLst>
          </p:cNvPr>
          <p:cNvSpPr txBox="1"/>
          <p:nvPr/>
        </p:nvSpPr>
        <p:spPr>
          <a:xfrm>
            <a:off x="1205211" y="2783501"/>
            <a:ext cx="11125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6000" b="1" kern="0" spc="480" dirty="0">
                <a:solidFill>
                  <a:srgbClr val="106585"/>
                </a:solidFill>
                <a:latin typeface="Dosis" pitchFamily="2" charset="0"/>
              </a:rPr>
              <a:t>La fourchette est </a:t>
            </a:r>
            <a:r>
              <a:rPr lang="fr-FR" sz="6000" b="1" kern="0" spc="480" dirty="0">
                <a:solidFill>
                  <a:schemeClr val="accent2">
                    <a:lumMod val="50000"/>
                  </a:schemeClr>
                </a:solidFill>
                <a:latin typeface="Dosis" pitchFamily="2" charset="0"/>
              </a:rPr>
              <a:t>sur</a:t>
            </a:r>
            <a:r>
              <a:rPr lang="fr-FR" sz="6000" b="1" kern="0" spc="480" dirty="0">
                <a:solidFill>
                  <a:srgbClr val="106585"/>
                </a:solidFill>
                <a:latin typeface="Dosis" pitchFamily="2" charset="0"/>
              </a:rPr>
              <a:t> la table.</a:t>
            </a:r>
            <a:endParaRPr lang="fr-FR" sz="60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C67E221-96A8-4878-A951-4E21E72197D6}"/>
              </a:ext>
            </a:extLst>
          </p:cNvPr>
          <p:cNvSpPr txBox="1"/>
          <p:nvPr/>
        </p:nvSpPr>
        <p:spPr>
          <a:xfrm>
            <a:off x="1205211" y="778630"/>
            <a:ext cx="12001143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“ la fourchette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est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sur la table”. “sur”  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lisons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  ensemble ”sur ” .Qui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veut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lire </a:t>
            </a:r>
            <a:r>
              <a:rPr lang="a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“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sur “?                       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lang="fr-MA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(e) désigne trois élèves pour lire 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5" name="Image 4" descr="Une image contenant meubles, table, ustensile de cuisine, conception&#10;&#10;Le contenu généré par l’IA peut être incorrect.">
            <a:extLst>
              <a:ext uri="{FF2B5EF4-FFF2-40B4-BE49-F238E27FC236}">
                <a16:creationId xmlns:a16="http://schemas.microsoft.com/office/drawing/2014/main" id="{5872E7A2-155F-1F3A-83FA-E6DBFF350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4" y="3307005"/>
            <a:ext cx="6553200" cy="55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06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99854-CEA1-225E-FBD1-07AEC6570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AA543C-BA3E-1025-5A4C-4CEA93942833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8012989-8BDE-41B0-4CBA-933AFA47E763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C7AAD67-459C-E759-6F70-B42CE3EA0D0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45B2F88-B097-D4F8-7509-CE99A16629B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1667D70-2914-8FBE-0F11-2B678392D7F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A2E1118-B8E5-E09F-6D0E-504AD3C7C44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7E989BF-03AD-0F43-DE77-B593753DDC4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E12DDFF-DED1-ECCD-B53A-6FB46E7DBFF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1D62D1F9-664A-8DE0-7264-48CD2D46CDF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E1DE2669-795A-03DC-0951-CC7A4557F03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852DB3C-2C6D-8791-CBEC-1C6A2469EC5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C73AF0A-0561-90F2-F60D-28A25C0A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D5AECCB-FA71-2238-2F8C-CBC6EAE908D3}"/>
              </a:ext>
            </a:extLst>
          </p:cNvPr>
          <p:cNvSpPr txBox="1"/>
          <p:nvPr/>
        </p:nvSpPr>
        <p:spPr>
          <a:xfrm>
            <a:off x="1462547" y="1154474"/>
            <a:ext cx="1069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fr-FR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Passer à la diapositive suivante après 5 secondes. </a:t>
            </a:r>
            <a:endParaRPr lang="fr-MA" sz="28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EFA61A-A10B-B8CF-1602-35E21451DB9D}"/>
              </a:ext>
            </a:extLst>
          </p:cNvPr>
          <p:cNvSpPr txBox="1"/>
          <p:nvPr/>
        </p:nvSpPr>
        <p:spPr>
          <a:xfrm>
            <a:off x="1451115" y="718623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a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bien “sur”.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6" name="Image 5" descr="Une image contenant dessin humoristique, dessin, illustration, croquis&#10;&#10;Description générée automatiquement">
            <a:extLst>
              <a:ext uri="{FF2B5EF4-FFF2-40B4-BE49-F238E27FC236}">
                <a16:creationId xmlns:a16="http://schemas.microsoft.com/office/drawing/2014/main" id="{42DFBD2A-6525-89A4-FCCC-0561DE8475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60549" y="378608"/>
            <a:ext cx="943348" cy="10131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5BC8D54-5DEF-0CE4-BABB-40BAD834A3B9}"/>
              </a:ext>
            </a:extLst>
          </p:cNvPr>
          <p:cNvSpPr txBox="1"/>
          <p:nvPr/>
        </p:nvSpPr>
        <p:spPr>
          <a:xfrm>
            <a:off x="3029692" y="1645166"/>
            <a:ext cx="712063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17900" b="1" kern="0" spc="480" dirty="0">
                <a:solidFill>
                  <a:srgbClr val="106585"/>
                </a:solidFill>
                <a:latin typeface="Dosis" pitchFamily="2" charset="0"/>
              </a:rPr>
              <a:t>sur</a:t>
            </a:r>
            <a:endParaRPr lang="fr-FR" sz="179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pic>
        <p:nvPicPr>
          <p:cNvPr id="4" name="Image 3" descr="Une image contenant meubles, table, ustensile de cuisine, conception&#10;&#10;Le contenu généré par l’IA peut être incorrect.">
            <a:extLst>
              <a:ext uri="{FF2B5EF4-FFF2-40B4-BE49-F238E27FC236}">
                <a16:creationId xmlns:a16="http://schemas.microsoft.com/office/drawing/2014/main" id="{AE7D6220-33A9-446F-8EAB-80617E8467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44" y="3307005"/>
            <a:ext cx="6553200" cy="55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155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C3C73-E4F2-234E-C4A0-EBB11DA6E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70AEBB-0414-A947-D034-A48235BD41D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6CFD349-BBE5-C8E5-4FA3-B0D91DB2AD80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91EBCBE-7744-9876-2BDF-3C68F03FDC6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53F0676-A3F1-1AC6-38DE-8565C7C8D14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871912D-E921-5A90-2CF7-FADC02466E9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1C821FD-7F74-3063-4419-4C7D2D8986C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33D4183-996C-E73C-6228-366D8001257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62527DF-033B-FB53-433B-96AC638AE7C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F1D3943-EB68-CF7A-1BD7-5A898FE6370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CA677B2-BABC-E3C5-3328-C9A3DEE6050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21A3BE0-FCDF-25DD-1077-93649325B8D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10F977A-04CD-2350-6D05-0C61453A3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E80FD0C-B627-F056-A347-C5600BC95775}"/>
              </a:ext>
            </a:extLst>
          </p:cNvPr>
          <p:cNvSpPr txBox="1"/>
          <p:nvPr/>
        </p:nvSpPr>
        <p:spPr>
          <a:xfrm>
            <a:off x="1512869" y="1206499"/>
            <a:ext cx="10690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fr-FR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Passer à la diapositive suivante après 5 secondes.</a:t>
            </a:r>
            <a:endParaRPr lang="fr-MA" sz="24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23B6F9-83D3-4C11-4A07-F99451B0F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2933700"/>
            <a:ext cx="4743450" cy="51320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33355E3-A103-B272-C8A4-6713B4735D16}"/>
              </a:ext>
            </a:extLst>
          </p:cNvPr>
          <p:cNvSpPr txBox="1"/>
          <p:nvPr/>
        </p:nvSpPr>
        <p:spPr>
          <a:xfrm>
            <a:off x="1501437" y="77064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Fermez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les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yeux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et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visualisez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comment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s’écrit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“sur”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814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3B1B3-9284-BB1D-48F0-07299A3AC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61A7B2-145E-3B9D-04F9-2A658AA9F27D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26ADD0B-A502-87BF-D5FC-C1A2D1DE3C54}"/>
              </a:ext>
            </a:extLst>
          </p:cNvPr>
          <p:cNvSpPr/>
          <p:nvPr/>
        </p:nvSpPr>
        <p:spPr>
          <a:xfrm>
            <a:off x="457201" y="577695"/>
            <a:ext cx="12801600" cy="9214005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49209CB-C88E-AAE4-7DF4-D631DA2012F3}"/>
              </a:ext>
            </a:extLst>
          </p:cNvPr>
          <p:cNvSpPr/>
          <p:nvPr/>
        </p:nvSpPr>
        <p:spPr>
          <a:xfrm>
            <a:off x="495299" y="568395"/>
            <a:ext cx="12801600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43D504-B1FE-28A8-9EB2-D92B54FFD7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8680" y="2615871"/>
            <a:ext cx="6538640" cy="50552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941533A-005F-515B-A791-629B1C512257}"/>
              </a:ext>
            </a:extLst>
          </p:cNvPr>
          <p:cNvSpPr txBox="1"/>
          <p:nvPr/>
        </p:nvSpPr>
        <p:spPr>
          <a:xfrm>
            <a:off x="1463675" y="830706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Écrivez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“sur ” sur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vos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ardoises.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D345681-670C-E621-93DD-AE004984B6F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ED31803-BA16-8A9E-7AF4-D6CF6685782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22EF7D0-DC9F-E332-0220-28A45BC905E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5349282-F569-CD03-91D2-35CA040F5FD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DF3C582-FCDA-370A-669E-EA910069230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6BE56C2C-F235-3C52-A26A-80F3B8EB164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6D5F67A-3973-34F6-1CDE-5A3B873F7CA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5" name="Graphique 14">
            <a:extLst>
              <a:ext uri="{FF2B5EF4-FFF2-40B4-BE49-F238E27FC236}">
                <a16:creationId xmlns:a16="http://schemas.microsoft.com/office/drawing/2014/main" id="{C65114F1-F4EA-6B06-A60B-197E45883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239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B270-DC3D-F017-669D-799188DF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1F2730-E4CF-436F-914F-2E8DF8CE73D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1461C48-6D5F-CF96-3545-B1C5B8A19C07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11E8732-2E91-97C3-ECCB-0CB0CAFAAC5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7457F7D-6B47-D374-B4E3-4F13E15E591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67CA466-A0E5-8F36-081F-A366375AE65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E4FCC38-52A8-2EB1-74BB-A7E396AA410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00AE4A3-1DB6-6ECC-F49B-0CB0EBA194B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842DB97-714F-DC1D-530D-F0D71D228D6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B3A836D1-25FB-4CE1-5CBA-BD29DA5F724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1789ADDB-210F-3017-AC11-20A1E6A5D88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3270EB0-7912-EE82-6845-70CCCB71BDC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1E50B9C-135E-C83F-1840-A932E2A5C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358FED6-4A7D-A9F2-FD93-2BF89C4D82C1}"/>
              </a:ext>
            </a:extLst>
          </p:cNvPr>
          <p:cNvSpPr txBox="1"/>
          <p:nvPr/>
        </p:nvSpPr>
        <p:spPr>
          <a:xfrm>
            <a:off x="1512868" y="977502"/>
            <a:ext cx="1069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Corrigez.  «sur»</a:t>
            </a:r>
            <a:endParaRPr lang="fr-MA" sz="28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5792CF3-971F-A101-3445-69052EFAAE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74596" y="2425371"/>
            <a:ext cx="9125650" cy="543625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9C18180-B0D5-C347-2A04-706A7DCD392C}"/>
              </a:ext>
            </a:extLst>
          </p:cNvPr>
          <p:cNvSpPr txBox="1"/>
          <p:nvPr/>
        </p:nvSpPr>
        <p:spPr>
          <a:xfrm>
            <a:off x="4266067" y="3443033"/>
            <a:ext cx="6575337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21500" b="1" kern="0" spc="480" dirty="0">
                <a:solidFill>
                  <a:schemeClr val="bg1"/>
                </a:solidFill>
                <a:latin typeface="Dosis" pitchFamily="2" charset="0"/>
              </a:rPr>
              <a:t>sur </a:t>
            </a:r>
            <a:endParaRPr lang="fr-FR" sz="21500" kern="0" spc="48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83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1F113-3C8B-C70D-577D-5433DD393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196217-4EDA-2F4D-7010-40625B843493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8F1DE5B-53C0-A10A-4035-C08590466861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9FDA29E-DF67-DF23-A512-79BC3E7015A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B6093FA-9059-9505-C956-3C8862F33258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F640F10-A17D-8B62-CA00-8AC458C987F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90869E2-C3AD-D362-15D1-56D238824E4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CCF4889-09BD-4A72-862D-F201264A76D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03C3F59-2304-CA5C-BFBE-C2862D50782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16FD2E91-4067-90E5-75F7-D847B9C8B34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A015E51-320B-65FD-C145-C95EFBD040C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DF529ED-251E-51C2-B34D-436CA24CC88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169C1CE-0790-98DC-D901-E1C642F41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D722828-3E26-3FB0-B297-61D961B949B7}"/>
              </a:ext>
            </a:extLst>
          </p:cNvPr>
          <p:cNvSpPr txBox="1"/>
          <p:nvPr/>
        </p:nvSpPr>
        <p:spPr>
          <a:xfrm>
            <a:off x="3429000" y="3714716"/>
            <a:ext cx="5859272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17900" b="1" kern="0" spc="480" dirty="0">
                <a:solidFill>
                  <a:srgbClr val="106585"/>
                </a:solidFill>
                <a:latin typeface="Dosis" pitchFamily="2" charset="0"/>
              </a:rPr>
              <a:t>sous</a:t>
            </a:r>
            <a:endParaRPr lang="fr-FR" sz="179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5FABB11-BDCE-8FD6-214E-6CF4FA2BD70D}"/>
              </a:ext>
            </a:extLst>
          </p:cNvPr>
          <p:cNvSpPr txBox="1"/>
          <p:nvPr/>
        </p:nvSpPr>
        <p:spPr>
          <a:xfrm>
            <a:off x="1462547" y="816906"/>
            <a:ext cx="1148778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“ sous ”.  Lisons   ensemble ”sous” .  Qui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veut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lire “</a:t>
            </a: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sous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” ?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694106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FF8D8-BFC0-4FA1-AD5A-9AC364CC6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BD4BB0-D7EE-9387-B844-4DBC35F4816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17675D5-7A55-CFB7-C136-8C7CFC2CD87D}"/>
              </a:ext>
            </a:extLst>
          </p:cNvPr>
          <p:cNvGrpSpPr/>
          <p:nvPr/>
        </p:nvGrpSpPr>
        <p:grpSpPr>
          <a:xfrm>
            <a:off x="560418" y="595281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232FF39-6FC1-3E33-741B-BED3EB84540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E4F8F81-32B4-D0D6-401E-88AC45F51DF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0BC98E6-2807-7C1C-87C4-3668A020987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79FC2EA-1C6C-C88A-7B57-0E4F400E62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BEF0496-17DA-422F-03A0-E318D4554C5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9066422-45D0-9AC9-1297-CBA2869A34C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343811E-840F-0812-F76A-D860609ED65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8029D7E-8BF8-57F0-D489-E9F16F0C5FC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FAE3632-1171-63EA-77DB-17178B95CC0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36A710AC-5823-8078-5CBB-1284B0E3C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9AFDE8-2EED-FE65-4E16-DB19910FAFD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0" t="15392" r="7546" b="7116"/>
          <a:stretch/>
        </p:blipFill>
        <p:spPr>
          <a:xfrm>
            <a:off x="11928682" y="1252744"/>
            <a:ext cx="1380500" cy="92078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33CB482-1CE2-1E02-5969-D2141236BB92}"/>
              </a:ext>
            </a:extLst>
          </p:cNvPr>
          <p:cNvSpPr txBox="1"/>
          <p:nvPr/>
        </p:nvSpPr>
        <p:spPr>
          <a:xfrm>
            <a:off x="2553452" y="2433882"/>
            <a:ext cx="9403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4400" b="1" kern="0" spc="480" dirty="0">
                <a:solidFill>
                  <a:srgbClr val="106585"/>
                </a:solidFill>
                <a:latin typeface="Dosis" pitchFamily="2" charset="0"/>
              </a:rPr>
              <a:t>La fourchette est </a:t>
            </a:r>
            <a:r>
              <a:rPr lang="fr-FR" sz="4400" b="1" kern="0" spc="480" dirty="0">
                <a:solidFill>
                  <a:srgbClr val="FF0000"/>
                </a:solidFill>
                <a:latin typeface="Dosis" pitchFamily="2" charset="0"/>
              </a:rPr>
              <a:t>sous</a:t>
            </a:r>
            <a:r>
              <a:rPr lang="fr-FR" sz="4400" b="1" kern="0" spc="480" dirty="0">
                <a:solidFill>
                  <a:srgbClr val="106585"/>
                </a:solidFill>
                <a:latin typeface="Dosis" pitchFamily="2" charset="0"/>
              </a:rPr>
              <a:t> la table.</a:t>
            </a:r>
            <a:endParaRPr lang="fr-FR" sz="44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61CE9C1-9D96-6F60-E2C5-02959EAA79DB}"/>
              </a:ext>
            </a:extLst>
          </p:cNvPr>
          <p:cNvSpPr txBox="1"/>
          <p:nvPr/>
        </p:nvSpPr>
        <p:spPr>
          <a:xfrm>
            <a:off x="1294659" y="835322"/>
            <a:ext cx="1192138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“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La fourchette est sous la table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”. “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lisons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  ensemble ”sous ” .Qui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veut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lire </a:t>
            </a:r>
            <a:r>
              <a:rPr lang="a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“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sous “?                       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F24669-EA66-3A2D-9656-9FA4A151D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695" y="4135358"/>
            <a:ext cx="571060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177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3E35-2388-D20B-9349-73DB4E01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669694-4389-5EF5-16AF-9D594FE9560D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428FEA8-A8BC-C1B4-4C81-6E23DC4857AC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25A0819-CBDC-A588-80C7-8B145672BB9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9DD8BE8-F33B-A0AE-C869-2DEA8C5DB19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B0AAE458-DBBC-56D5-F429-8BC43F64E046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E37ECA6-4295-E799-0EE4-CEA5B349FE1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63F8262-3FAD-F23F-5549-D5A6A8E7E45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C4E6BDB-CC60-F2D4-97B7-341FC2C3A18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1E8CB97-E58C-6828-0C82-ABA853EA221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64C724D-8C20-B945-3575-F677021939A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280D00D-69D7-9D85-AA63-BDD8A51D754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20246DD4-CBDD-2C00-DB83-C13FC7103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E65BBAF-AA10-B2F7-715B-1C8340271465}"/>
              </a:ext>
            </a:extLst>
          </p:cNvPr>
          <p:cNvSpPr txBox="1"/>
          <p:nvPr/>
        </p:nvSpPr>
        <p:spPr>
          <a:xfrm>
            <a:off x="3581400" y="3695700"/>
            <a:ext cx="5772150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14900" b="1" kern="0" spc="480" dirty="0">
                <a:solidFill>
                  <a:srgbClr val="106585"/>
                </a:solidFill>
                <a:latin typeface="Dosis" pitchFamily="2" charset="0"/>
              </a:rPr>
              <a:t>sous</a:t>
            </a:r>
            <a:endParaRPr lang="fr-FR" sz="149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B85B35-2366-7208-1D1C-834E4F6309E2}"/>
              </a:ext>
            </a:extLst>
          </p:cNvPr>
          <p:cNvSpPr txBox="1"/>
          <p:nvPr/>
        </p:nvSpPr>
        <p:spPr>
          <a:xfrm>
            <a:off x="1488576" y="964669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a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bien “sous”.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6" name="Image 5" descr="Une image contenant dessin humoristique, dessin, illustration, croquis&#10;&#10;Description générée automatiquement">
            <a:extLst>
              <a:ext uri="{FF2B5EF4-FFF2-40B4-BE49-F238E27FC236}">
                <a16:creationId xmlns:a16="http://schemas.microsoft.com/office/drawing/2014/main" id="{DD63E219-9F1A-083E-F4DD-5949366E66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29432" y="663926"/>
            <a:ext cx="943348" cy="101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53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97A5-191C-5888-7BF9-45C899FB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5259513-3F79-FC3D-3EBF-D3CAA844011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AEF787-7EF0-7C0B-C881-E13D3D18536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B3F224C-5599-5FC0-DE3B-F9A867BA6ADB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2685369-AB99-B5B3-B2EA-7F3FD4D4D23D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164ED85-8BED-C97D-130A-0F588D54724B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1035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Rituel 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Dictée flash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62FB531A-D7E6-5911-D299-ABBCA5D17A1A}"/>
              </a:ext>
            </a:extLst>
          </p:cNvPr>
          <p:cNvSpPr/>
          <p:nvPr/>
        </p:nvSpPr>
        <p:spPr>
          <a:xfrm>
            <a:off x="-922" y="73775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32B2244E-2818-A56D-4F88-5A83066F6FCC}"/>
              </a:ext>
            </a:extLst>
          </p:cNvPr>
          <p:cNvSpPr/>
          <p:nvPr/>
        </p:nvSpPr>
        <p:spPr>
          <a:xfrm>
            <a:off x="11981106" y="7197948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303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2A174-0BBE-0D90-8268-C830EF3C6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1CCBFF-F723-C6AB-FCC9-506F132E7E02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AD6418D-26EC-7E11-1723-E10BC97FE9E3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DF94875-E457-B006-59A7-51292822B44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BE9AEB6-70A4-3056-00DC-F00D6F71FA2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FC4FA92-D377-CED3-1A0A-14246FB2ECD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8244502-C710-DB12-D08C-BE906B5B3E9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A89D438E-295C-AF95-EA83-0133B329694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ECCE115-5B76-D15A-1CF4-51A1F574DA8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AD9AFE6F-DFA9-326E-AB94-0A8A8741CCE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DA8B6D3-8A6A-EC7B-4B69-553B34C41EE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77AB4F8-1B90-DD55-6194-9B6C8DDEB62D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2EF5E2E-5FA4-7D6B-30A3-15FE5BEE8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CAACEE9-D6E2-40BC-6999-E3E460603E64}"/>
              </a:ext>
            </a:extLst>
          </p:cNvPr>
          <p:cNvSpPr txBox="1"/>
          <p:nvPr/>
        </p:nvSpPr>
        <p:spPr>
          <a:xfrm>
            <a:off x="1512869" y="1206499"/>
            <a:ext cx="10690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fr-FR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Passer à la diapositive suivante après 5 secondes.</a:t>
            </a:r>
            <a:endParaRPr lang="fr-MA" sz="24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2A46E8-F61E-2FE0-BC6A-46D8924AE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2933700"/>
            <a:ext cx="4743450" cy="513203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45F42A1-2843-4DF6-0A2A-D2D6F59B671D}"/>
              </a:ext>
            </a:extLst>
          </p:cNvPr>
          <p:cNvSpPr txBox="1"/>
          <p:nvPr/>
        </p:nvSpPr>
        <p:spPr>
          <a:xfrm>
            <a:off x="1501437" y="77064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Fermez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les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yeux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et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visualisez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comment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s’écrit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”sous”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00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267A33-0F7A-2956-0613-61FA7EC6442A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B0590D0-8F0E-19AB-B381-A5C9A628DD09}"/>
              </a:ext>
            </a:extLst>
          </p:cNvPr>
          <p:cNvSpPr/>
          <p:nvPr/>
        </p:nvSpPr>
        <p:spPr>
          <a:xfrm>
            <a:off x="457201" y="577695"/>
            <a:ext cx="12801600" cy="9214005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CBCE6CC-65C8-5CA2-EA33-FD8E08616B57}"/>
              </a:ext>
            </a:extLst>
          </p:cNvPr>
          <p:cNvSpPr/>
          <p:nvPr/>
        </p:nvSpPr>
        <p:spPr>
          <a:xfrm>
            <a:off x="495299" y="568395"/>
            <a:ext cx="12801600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4E0AED-E9E9-4DEC-54F1-9AC48F05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8680" y="2615871"/>
            <a:ext cx="6538640" cy="50552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F6DB104-1405-FF42-3F6E-D1686F23FA66}"/>
              </a:ext>
            </a:extLst>
          </p:cNvPr>
          <p:cNvSpPr txBox="1"/>
          <p:nvPr/>
        </p:nvSpPr>
        <p:spPr>
          <a:xfrm>
            <a:off x="1463675" y="830706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Écrivez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“sous ” sur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vos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ardoises.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4D42B53-FABD-969C-DC06-A6216D467EC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C855AA3E-3C96-7780-A8FD-D2E7E277A92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DC13866-BC6C-CF15-5A9E-079B93934FE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53A313D-3BB0-DB91-3264-32F2DA4E630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507FC075-B539-8C22-6C16-BCFD584FB78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F5683A6-4258-BE77-A253-B05F0C00A1D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2685E0C-694E-7920-D517-E6AD9FE02AB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5" name="Graphique 14">
            <a:extLst>
              <a:ext uri="{FF2B5EF4-FFF2-40B4-BE49-F238E27FC236}">
                <a16:creationId xmlns:a16="http://schemas.microsoft.com/office/drawing/2014/main" id="{6C1944A8-78C3-534A-9105-95A06A62D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237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F0614-D566-632A-E026-38D4A728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7681B5-BF5D-7F41-C07C-2B7158435BCF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EA2291B-2BDD-3FE8-FA78-71ADAD24C0A4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F244A07-5634-F07E-E883-6B1BAECD44AD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52A7965-5C9B-FF48-9E18-6CA2FE83991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684569D-D470-C6AE-BBC6-F31B25990CD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8E0FA63-F68E-D79B-B627-72F0FA19187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0436DEF-5A19-1D20-7B55-DFC59757B2F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2201A9F-0168-C1B9-5862-2DA49665D539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A17BE395-A2C5-B28E-BA84-54A260FED2C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DA6C5AB-7684-8162-8A60-AD4073BB946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5CE34EA-0D1A-59D6-7A59-75468E58AC5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DAE13DF-68AA-ED14-8E44-ABEEF7E38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950C784-C584-4B75-70FE-B5542ED4A809}"/>
              </a:ext>
            </a:extLst>
          </p:cNvPr>
          <p:cNvSpPr txBox="1"/>
          <p:nvPr/>
        </p:nvSpPr>
        <p:spPr>
          <a:xfrm>
            <a:off x="1512868" y="939740"/>
            <a:ext cx="10690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Corrigez.  «sous»</a:t>
            </a:r>
            <a:endParaRPr lang="fr-MA" sz="28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E9D363-84C5-1D0C-DACD-EE5E6066F4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8707" y="2476229"/>
            <a:ext cx="9355693" cy="54362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6A4A00-EDDA-70FB-4FB2-CF2AC2A9A5A9}"/>
              </a:ext>
            </a:extLst>
          </p:cNvPr>
          <p:cNvSpPr txBox="1"/>
          <p:nvPr/>
        </p:nvSpPr>
        <p:spPr>
          <a:xfrm>
            <a:off x="4329726" y="3443033"/>
            <a:ext cx="6566874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21500" b="1" kern="0" spc="480" dirty="0">
                <a:solidFill>
                  <a:schemeClr val="bg1"/>
                </a:solidFill>
                <a:latin typeface="Dosis" pitchFamily="2" charset="0"/>
              </a:rPr>
              <a:t>sous </a:t>
            </a:r>
            <a:endParaRPr lang="fr-FR" sz="21500" kern="0" spc="48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4118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DA2A1-9B82-0E31-54AB-70C49BB50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6F229A-F9E5-15E0-E240-F8753D66B65E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45E8910-B37D-9CE6-7D76-7A09B3F4E1E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105EF3E-88E0-A001-4ED0-043816EEF72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6B7E8CE-68B5-96DC-0416-740E48436A03}"/>
                </a:ext>
              </a:extLst>
            </p:cNvPr>
            <p:cNvSpPr/>
            <p:nvPr/>
          </p:nvSpPr>
          <p:spPr>
            <a:xfrm>
              <a:off x="1253621" y="330438"/>
              <a:ext cx="7572288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E8DB375-C415-40DD-5E13-16733B5FEAB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4BFAB65-CB56-E2F0-655E-714893CF03A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175797B-A0E0-53A3-0786-528AF5E7355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81FC37C-2C2C-6C61-B48A-917B5E4C5CA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5492BC6-56BF-7D81-E09C-BF9EAEA0CC2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2ECB6B4-61D8-5601-EA8C-5C29BC01559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BC021F4-DAAB-086F-1176-72622DC4BAF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1A84364-FE7E-2795-5F80-811611392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863" y="495300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5946B46-0190-CA55-629C-B86F5179A3A2}"/>
              </a:ext>
            </a:extLst>
          </p:cNvPr>
          <p:cNvSpPr txBox="1"/>
          <p:nvPr/>
        </p:nvSpPr>
        <p:spPr>
          <a:xfrm>
            <a:off x="828293" y="818648"/>
            <a:ext cx="124200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Sur, sous, pour, voici, dans ,avec, répétons ensemble: Sur, sous, pour, voici, dans ,avec</a:t>
            </a:r>
          </a:p>
          <a:p>
            <a:pPr defTabSz="685834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répéter</a:t>
            </a:r>
            <a:r>
              <a:rPr lang="fr-FR" sz="2800" b="1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?        </a:t>
            </a:r>
            <a:endParaRPr lang="fr-MA" sz="28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F15B86-1929-BAA2-0848-EB2A2ECA1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15" y="4357766"/>
            <a:ext cx="12253142" cy="7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242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08B42-C7D6-98A4-A7D1-BC57C5039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988781-7479-4F58-6AC6-B4BB7FCD941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1C4B2F8-7AB8-727C-2A64-A3745480DB95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A853FBB-C9D7-FCC4-958A-8D3B411A7A1D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A69F0DB-FBC1-4A3E-4FDF-E0699F486D4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3695E4F-8A0E-402B-267E-988A97FF94F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F58EDB1-38EB-E82F-74FD-4157E207584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2D53781-7414-F218-ABC6-CF317BBE561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8473086-3A92-E79D-5A45-78B662668F4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5457FA1-B245-0463-35FD-3B5301AD4E42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4C3ADF27-7E9A-BAD4-5BD8-3E93CD4901C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2AF6C34-3F90-70A3-31BF-193DE3D79C1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13B1979-DC6C-0C67-98CC-702003E5C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B8B41F4-B4F3-3905-9F15-45B039AEA4F4}"/>
              </a:ext>
            </a:extLst>
          </p:cNvPr>
          <p:cNvSpPr txBox="1"/>
          <p:nvPr/>
        </p:nvSpPr>
        <p:spPr>
          <a:xfrm>
            <a:off x="1512868" y="892864"/>
            <a:ext cx="106902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passer au tableau pour lire?     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515334-7A35-5862-9A3B-B390AA6E7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15" y="4357766"/>
            <a:ext cx="12253142" cy="7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600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7502-61EA-9780-C5E8-41D0A989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B007D8EF-E7CA-3DEA-6CE7-03998CBB7A1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A6260EB-3C59-3B8A-5CDC-F9B377E50253}"/>
              </a:ext>
            </a:extLst>
          </p:cNvPr>
          <p:cNvGrpSpPr/>
          <p:nvPr/>
        </p:nvGrpSpPr>
        <p:grpSpPr>
          <a:xfrm>
            <a:off x="152399" y="1181100"/>
            <a:ext cx="13366415" cy="818981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5DF6386-4600-E56E-7C4C-1C5BC0343775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FF2F606-8C2C-0F00-3512-73D42B6EAE1D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EA24090-7428-E8AB-30DC-7A0676D89E2E}"/>
                </a:ext>
              </a:extLst>
            </p:cNvPr>
            <p:cNvSpPr/>
            <p:nvPr/>
          </p:nvSpPr>
          <p:spPr>
            <a:xfrm>
              <a:off x="4119257" y="4218"/>
              <a:ext cx="99986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Ecriture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0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Des syllabes avec    «k-</a:t>
              </a:r>
              <a:r>
                <a:rPr lang="fr-FR" sz="6000" b="1" dirty="0" err="1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qu</a:t>
              </a:r>
              <a:r>
                <a:rPr lang="fr-FR" sz="60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-x-p»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54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Des mots et des phrases.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3FE91B38-17DF-7D5A-99BF-6060EE7EC6CF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9775384B-FD18-8056-426F-4E678F11EA05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233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9BF9-2185-0EB8-0749-AC9E83D8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FA8C02-0FD1-2A55-6FA0-A1306D0EAD6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7C537EB-4B6A-8679-021B-29AD51A056AF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02C7041-FF3B-F354-27F4-78ED8B2C2B3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262ACCB-0C89-3A6D-B6D1-F41060BDBC3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5802E62-9951-488B-2F08-D4FB84C01BB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44B98C02-A474-BCA3-81B7-50870DAF92E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1CBC762-838F-AA54-5612-549300A44C7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63B25AC-C7B3-563D-14A9-8FC967C1531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67F6973-A1A3-2D10-3CE8-32C8CC6009D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8BBC8CD3-9042-CEB0-6F1A-A5C1E507874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9D479CD-74BF-3417-6A75-5C22B4CF272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2829761-A893-D4E7-CCF7-BB658DCC4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Bulle narrative : rectangle à coins arrondis 1">
            <a:extLst>
              <a:ext uri="{FF2B5EF4-FFF2-40B4-BE49-F238E27FC236}">
                <a16:creationId xmlns:a16="http://schemas.microsoft.com/office/drawing/2014/main" id="{7028449A-B440-292E-2FF2-516ACB6D309F}"/>
              </a:ext>
            </a:extLst>
          </p:cNvPr>
          <p:cNvSpPr/>
          <p:nvPr/>
        </p:nvSpPr>
        <p:spPr>
          <a:xfrm>
            <a:off x="3962401" y="3498846"/>
            <a:ext cx="8991600" cy="3016254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3" name="Image 2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6E73C55D-0C7B-F7AA-D8F0-9DC099A3583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79528"/>
            <a:ext cx="5562600" cy="529237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CF067BE-20B5-70B0-0FDD-5E3506B398A2}"/>
              </a:ext>
            </a:extLst>
          </p:cNvPr>
          <p:cNvSpPr txBox="1"/>
          <p:nvPr/>
        </p:nvSpPr>
        <p:spPr>
          <a:xfrm>
            <a:off x="1461948" y="752490"/>
            <a:ext cx="1174615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Nous allons apprendre à écrire  cette phrase.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6FFE94-CBB8-5AC5-03F8-BAD5BBDA920F}"/>
              </a:ext>
            </a:extLst>
          </p:cNvPr>
          <p:cNvSpPr txBox="1"/>
          <p:nvPr/>
        </p:nvSpPr>
        <p:spPr>
          <a:xfrm>
            <a:off x="5346674" y="4350603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4800" b="1" dirty="0">
                <a:solidFill>
                  <a:srgbClr val="106585"/>
                </a:solidFill>
                <a:latin typeface="Dosis" pitchFamily="2" charset="0"/>
              </a:rPr>
              <a:t> Un kilo de tomate. </a:t>
            </a:r>
          </a:p>
        </p:txBody>
      </p:sp>
    </p:spTree>
    <p:extLst>
      <p:ext uri="{BB962C8B-B14F-4D97-AF65-F5344CB8AC3E}">
        <p14:creationId xmlns:p14="http://schemas.microsoft.com/office/powerpoint/2010/main" val="2057231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BCA7E-9FB6-4E9D-3E10-FAF00E776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0303EFD-5857-534C-CCA4-638F3537C621}"/>
              </a:ext>
            </a:extLst>
          </p:cNvPr>
          <p:cNvSpPr/>
          <p:nvPr/>
        </p:nvSpPr>
        <p:spPr>
          <a:xfrm>
            <a:off x="285753" y="342900"/>
            <a:ext cx="13154395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30694D4-4073-BC16-C575-42778561E323}"/>
              </a:ext>
            </a:extLst>
          </p:cNvPr>
          <p:cNvSpPr/>
          <p:nvPr/>
        </p:nvSpPr>
        <p:spPr>
          <a:xfrm>
            <a:off x="342901" y="1485902"/>
            <a:ext cx="13030202" cy="7179961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5AE8A655-B9C4-10B6-3EA6-16BDD8C0A2D8}"/>
              </a:ext>
            </a:extLst>
          </p:cNvPr>
          <p:cNvSpPr/>
          <p:nvPr/>
        </p:nvSpPr>
        <p:spPr>
          <a:xfrm>
            <a:off x="689567" y="714717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3E69A5-5711-25EB-78F1-C2D142C89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18" y="2439932"/>
            <a:ext cx="5033963" cy="527189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18FFF34-B305-1790-C4D5-7344A939D2F0}"/>
              </a:ext>
            </a:extLst>
          </p:cNvPr>
          <p:cNvSpPr txBox="1"/>
          <p:nvPr/>
        </p:nvSpPr>
        <p:spPr>
          <a:xfrm>
            <a:off x="1186339" y="498656"/>
            <a:ext cx="11974981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Laissez un petit espace entre les lettres d’un même mot et un espace plus grand entre les mots. </a:t>
            </a:r>
          </a:p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MA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L’enseignant donne une rétroaction positive ou corrective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0B24E6-84A3-47BE-16D8-E2BB7C0DDA0B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6FD94D6-9BBC-AA3B-B92F-763F1E885D34}"/>
              </a:ext>
            </a:extLst>
          </p:cNvPr>
          <p:cNvGrpSpPr/>
          <p:nvPr/>
        </p:nvGrpSpPr>
        <p:grpSpPr>
          <a:xfrm>
            <a:off x="469706" y="587194"/>
            <a:ext cx="12748764" cy="9220200"/>
            <a:chOff x="312517" y="308344"/>
            <a:chExt cx="8518967" cy="623067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078CC01-9B03-1CCF-D54C-C26295C738F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6B45B8F-79D3-3A54-3056-B0C9FA1C719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6541F1-825A-869B-AAA0-775B70BBA32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949C2FA-BB1E-2C53-E0BE-8FCE01A671B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AD52A39D-2625-5DCD-A2CF-2CF84540238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F60D1CC8-9101-746F-0970-589F88FF590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070C5C94-7294-757C-B1E8-4378FF9CEE2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9BB85070-293B-346E-593F-D35150A9688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9C6A9EBF-965B-6D91-5147-F3A9935D9FC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404BCA4-46E5-60A8-E991-C141C80B0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235" y="608369"/>
            <a:ext cx="581346" cy="514106"/>
          </a:xfrm>
          <a:prstGeom prst="rect">
            <a:avLst/>
          </a:prstGeom>
        </p:spPr>
      </p:pic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3CC5A923-E19B-29E7-4E2D-9EF9DA2EA499}"/>
              </a:ext>
            </a:extLst>
          </p:cNvPr>
          <p:cNvCxnSpPr>
            <a:cxnSpLocks/>
          </p:cNvCxnSpPr>
          <p:nvPr/>
        </p:nvCxnSpPr>
        <p:spPr>
          <a:xfrm>
            <a:off x="3140184" y="4018195"/>
            <a:ext cx="13811" cy="92429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C36F949-9020-0966-2562-373D42111990}"/>
              </a:ext>
            </a:extLst>
          </p:cNvPr>
          <p:cNvCxnSpPr>
            <a:cxnSpLocks/>
          </p:cNvCxnSpPr>
          <p:nvPr/>
        </p:nvCxnSpPr>
        <p:spPr>
          <a:xfrm>
            <a:off x="1239155" y="4154458"/>
            <a:ext cx="0" cy="70524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69BFEB9F-DA10-649E-F47C-1E3142492FA2}"/>
              </a:ext>
            </a:extLst>
          </p:cNvPr>
          <p:cNvCxnSpPr>
            <a:cxnSpLocks/>
          </p:cNvCxnSpPr>
          <p:nvPr/>
        </p:nvCxnSpPr>
        <p:spPr>
          <a:xfrm>
            <a:off x="3608105" y="4497310"/>
            <a:ext cx="235383" cy="438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040480-B2EA-E07C-0FCF-01CAFCAF5CFE}"/>
              </a:ext>
            </a:extLst>
          </p:cNvPr>
          <p:cNvSpPr/>
          <p:nvPr/>
        </p:nvSpPr>
        <p:spPr>
          <a:xfrm>
            <a:off x="1920239" y="5019971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FA3797-8780-6162-E712-ADDE441A3E12}"/>
              </a:ext>
            </a:extLst>
          </p:cNvPr>
          <p:cNvSpPr/>
          <p:nvPr/>
        </p:nvSpPr>
        <p:spPr>
          <a:xfrm>
            <a:off x="3630150" y="5093724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685734-15FA-F55A-F7BA-69CCEA1AF8F1}"/>
              </a:ext>
            </a:extLst>
          </p:cNvPr>
          <p:cNvSpPr/>
          <p:nvPr/>
        </p:nvSpPr>
        <p:spPr>
          <a:xfrm>
            <a:off x="4112484" y="5088404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C73B32-8285-ADD3-3449-3FA1FE66185A}"/>
              </a:ext>
            </a:extLst>
          </p:cNvPr>
          <p:cNvSpPr/>
          <p:nvPr/>
        </p:nvSpPr>
        <p:spPr>
          <a:xfrm>
            <a:off x="4525282" y="5099924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DBA7E1-4814-4684-320E-1BCC243C46EC}"/>
              </a:ext>
            </a:extLst>
          </p:cNvPr>
          <p:cNvSpPr/>
          <p:nvPr/>
        </p:nvSpPr>
        <p:spPr>
          <a:xfrm>
            <a:off x="6206541" y="5088404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91D543-AD14-9EAC-35D5-2941FAF6AAA0}"/>
              </a:ext>
            </a:extLst>
          </p:cNvPr>
          <p:cNvSpPr/>
          <p:nvPr/>
        </p:nvSpPr>
        <p:spPr>
          <a:xfrm>
            <a:off x="5161754" y="5093169"/>
            <a:ext cx="554868" cy="1802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CE2F20-4864-D885-7F41-BE0B6E101555}"/>
              </a:ext>
            </a:extLst>
          </p:cNvPr>
          <p:cNvSpPr/>
          <p:nvPr/>
        </p:nvSpPr>
        <p:spPr>
          <a:xfrm>
            <a:off x="2769060" y="5081434"/>
            <a:ext cx="478158" cy="240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88F2FE-711D-743A-6652-D0512C3DCCBC}"/>
              </a:ext>
            </a:extLst>
          </p:cNvPr>
          <p:cNvSpPr/>
          <p:nvPr/>
        </p:nvSpPr>
        <p:spPr>
          <a:xfrm>
            <a:off x="7691433" y="5070714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1C0440-13A2-9DC3-29BF-21E4DD5A02E3}"/>
              </a:ext>
            </a:extLst>
          </p:cNvPr>
          <p:cNvSpPr/>
          <p:nvPr/>
        </p:nvSpPr>
        <p:spPr>
          <a:xfrm>
            <a:off x="8367924" y="5065383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9FCCEC-047D-B905-B206-BFD36C906B72}"/>
              </a:ext>
            </a:extLst>
          </p:cNvPr>
          <p:cNvSpPr/>
          <p:nvPr/>
        </p:nvSpPr>
        <p:spPr>
          <a:xfrm>
            <a:off x="9468878" y="5119380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EDE71F-DC4A-3E5E-B448-18791C78FAEC}"/>
              </a:ext>
            </a:extLst>
          </p:cNvPr>
          <p:cNvSpPr/>
          <p:nvPr/>
        </p:nvSpPr>
        <p:spPr>
          <a:xfrm>
            <a:off x="10112349" y="5128096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371227-700C-5EB7-C676-A961BE53AA22}"/>
              </a:ext>
            </a:extLst>
          </p:cNvPr>
          <p:cNvSpPr/>
          <p:nvPr/>
        </p:nvSpPr>
        <p:spPr>
          <a:xfrm>
            <a:off x="10632821" y="5110259"/>
            <a:ext cx="269274" cy="226897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3480B8-69F0-A195-B028-7ABBB97A722C}"/>
              </a:ext>
            </a:extLst>
          </p:cNvPr>
          <p:cNvSpPr/>
          <p:nvPr/>
        </p:nvSpPr>
        <p:spPr>
          <a:xfrm>
            <a:off x="6974462" y="5086868"/>
            <a:ext cx="388864" cy="2212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CDB288F-3CFD-5291-A1D2-3C7062B65FCA}"/>
              </a:ext>
            </a:extLst>
          </p:cNvPr>
          <p:cNvCxnSpPr>
            <a:cxnSpLocks/>
          </p:cNvCxnSpPr>
          <p:nvPr/>
        </p:nvCxnSpPr>
        <p:spPr>
          <a:xfrm>
            <a:off x="1239155" y="4974475"/>
            <a:ext cx="11097388" cy="3071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9B9AE2A-43D2-2E52-BC8D-CB4714762180}"/>
              </a:ext>
            </a:extLst>
          </p:cNvPr>
          <p:cNvCxnSpPr>
            <a:cxnSpLocks/>
          </p:cNvCxnSpPr>
          <p:nvPr/>
        </p:nvCxnSpPr>
        <p:spPr>
          <a:xfrm>
            <a:off x="1150640" y="3858275"/>
            <a:ext cx="11041360" cy="9687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80E4DC36-EC88-BE82-AA01-19C821317002}"/>
              </a:ext>
            </a:extLst>
          </p:cNvPr>
          <p:cNvCxnSpPr>
            <a:cxnSpLocks/>
          </p:cNvCxnSpPr>
          <p:nvPr/>
        </p:nvCxnSpPr>
        <p:spPr>
          <a:xfrm>
            <a:off x="1186339" y="4359246"/>
            <a:ext cx="11135873" cy="4355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472555F4-A4CA-F61F-F13C-EA566EF62BF8}"/>
              </a:ext>
            </a:extLst>
          </p:cNvPr>
          <p:cNvSpPr txBox="1"/>
          <p:nvPr/>
        </p:nvSpPr>
        <p:spPr>
          <a:xfrm>
            <a:off x="1072487" y="3744629"/>
            <a:ext cx="14211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9600" b="1" dirty="0">
                <a:solidFill>
                  <a:srgbClr val="106585"/>
                </a:solidFill>
                <a:latin typeface="A Massir Ballpoint"/>
              </a:rPr>
              <a:t> Un kilo de tomate. 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DF9E408-2404-18C7-F085-36F1BCA29A33}"/>
              </a:ext>
            </a:extLst>
          </p:cNvPr>
          <p:cNvSpPr txBox="1"/>
          <p:nvPr/>
        </p:nvSpPr>
        <p:spPr>
          <a:xfrm>
            <a:off x="695316" y="674605"/>
            <a:ext cx="13030202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Je vais écrire les mots de la phrase en script.  Regardez bien et suivez les mouvements du feutre/ de la craie.</a:t>
            </a:r>
          </a:p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L’enseignant utilise le tableau  d’écriture. Il écrit la phrase.</a:t>
            </a:r>
            <a:endParaRPr kumimoji="0" lang="fr-FR" sz="280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Dosis" panose="02010703020202060003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672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26E70-E0F5-AF2D-BFC2-D2A5E8C92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B11AF8D-E2A6-FE41-523A-3EA2123D6E0E}"/>
              </a:ext>
            </a:extLst>
          </p:cNvPr>
          <p:cNvSpPr/>
          <p:nvPr/>
        </p:nvSpPr>
        <p:spPr>
          <a:xfrm>
            <a:off x="285753" y="342900"/>
            <a:ext cx="13154395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BA8A23A-7938-E76F-76A1-FB8019FA4EE2}"/>
              </a:ext>
            </a:extLst>
          </p:cNvPr>
          <p:cNvSpPr/>
          <p:nvPr/>
        </p:nvSpPr>
        <p:spPr>
          <a:xfrm>
            <a:off x="342901" y="1485902"/>
            <a:ext cx="13030202" cy="7179961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F3A07B24-618F-0EE3-A2B1-872989A5DB72}"/>
              </a:ext>
            </a:extLst>
          </p:cNvPr>
          <p:cNvSpPr/>
          <p:nvPr/>
        </p:nvSpPr>
        <p:spPr>
          <a:xfrm>
            <a:off x="689567" y="714717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5034F0-4883-3001-B205-8D118C386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018" y="2439932"/>
            <a:ext cx="5033963" cy="527189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4BA9D8F-B7B7-8F72-B7F2-40AAAF58C76B}"/>
              </a:ext>
            </a:extLst>
          </p:cNvPr>
          <p:cNvSpPr txBox="1"/>
          <p:nvPr/>
        </p:nvSpPr>
        <p:spPr>
          <a:xfrm>
            <a:off x="1186339" y="498656"/>
            <a:ext cx="11974981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Laissez un petit espace entre les lettres d’un même mot et un espace plus grand entre les mots. </a:t>
            </a:r>
          </a:p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MA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L’enseignant donne une rétroaction positive ou corrective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FD8E58-74F4-3AE6-4452-7C36FC352889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FE9DA8E-730C-34B1-C645-4EFFD8E70456}"/>
              </a:ext>
            </a:extLst>
          </p:cNvPr>
          <p:cNvGrpSpPr/>
          <p:nvPr/>
        </p:nvGrpSpPr>
        <p:grpSpPr>
          <a:xfrm>
            <a:off x="533499" y="528083"/>
            <a:ext cx="12748764" cy="9220200"/>
            <a:chOff x="312517" y="308344"/>
            <a:chExt cx="8518967" cy="623067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C7C7B10-CBA7-FF7F-75B4-AEEA5314D7E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7EA0FB74-52A5-84C3-A212-2F86D54BD16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80B10D2-8379-D5D6-9AC4-6486A2318CB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9BD061B-09AA-9760-81CE-F60B672F6C2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F8299AA5-4448-79C5-F019-A6EE86BE50D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5E66CB1E-8EFC-4D32-273E-B9A6C5200259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B27F1896-ACF6-0550-5C78-6BF9F4CAD10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BE85BA80-C456-697E-D15C-628C2D2B316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621ABF23-1146-2634-D4EB-8F58BAD56C4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5DADAEE2-66CB-31D7-BA2B-92234C9EC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7892" y="583982"/>
            <a:ext cx="581346" cy="51410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CB6D99A-88D8-FAD0-11C2-FA2CC551D3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062" y="623733"/>
            <a:ext cx="1381080" cy="11204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5271AA0-8629-CB4A-7D71-02584B5AB4E5}"/>
              </a:ext>
            </a:extLst>
          </p:cNvPr>
          <p:cNvSpPr txBox="1"/>
          <p:nvPr/>
        </p:nvSpPr>
        <p:spPr>
          <a:xfrm>
            <a:off x="1051537" y="690405"/>
            <a:ext cx="1125788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En script, on commence les lettres du haut vers le bas, on laisse un  tout petit espace entre les lettres et un plus grand entre les mots.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1A1FA00-B8FA-C260-1368-C64E0181A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625" y="3543301"/>
            <a:ext cx="110961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968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FB274-673D-50B1-1CBD-1C27D9A8B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81BC189-671E-8D00-126A-A0E23F00C816}"/>
              </a:ext>
            </a:extLst>
          </p:cNvPr>
          <p:cNvSpPr/>
          <p:nvPr/>
        </p:nvSpPr>
        <p:spPr>
          <a:xfrm>
            <a:off x="285753" y="342900"/>
            <a:ext cx="13154395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0250635-3486-F1DA-E35E-7AA8DD7662A6}"/>
              </a:ext>
            </a:extLst>
          </p:cNvPr>
          <p:cNvSpPr/>
          <p:nvPr/>
        </p:nvSpPr>
        <p:spPr>
          <a:xfrm>
            <a:off x="342901" y="1485902"/>
            <a:ext cx="13030202" cy="7179961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16D8626E-7227-6B4E-4649-99DA6FBC7383}"/>
              </a:ext>
            </a:extLst>
          </p:cNvPr>
          <p:cNvSpPr/>
          <p:nvPr/>
        </p:nvSpPr>
        <p:spPr>
          <a:xfrm>
            <a:off x="689567" y="714717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E7E82B-F1FB-D360-65E9-948D14F2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18" y="2439932"/>
            <a:ext cx="5033963" cy="527189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3DE290B-C488-6681-F692-FBEE01D8D98F}"/>
              </a:ext>
            </a:extLst>
          </p:cNvPr>
          <p:cNvSpPr txBox="1"/>
          <p:nvPr/>
        </p:nvSpPr>
        <p:spPr>
          <a:xfrm>
            <a:off x="1186339" y="498656"/>
            <a:ext cx="11974981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Laissez un petit espace entre les lettres d’un même mot et un espace plus grand entre les mots. </a:t>
            </a:r>
          </a:p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MA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L’enseignant donne une rétroaction positive ou corrective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F39BA6-E112-DFEB-E074-C86499CD75E3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4B3E0B0-8596-90EA-FCCC-A6478EAAE83B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7C6E6E2-659A-367E-C52D-7E2A78C4EEB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EFEBFD6-DF9B-10F6-8EC9-5C171F840E2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F7A7657-2E7F-5C7A-D4D3-D1DC3666005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5897DCDB-AE46-3C86-0B22-E77C2272186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9FE26066-0F9E-36D9-1161-89C93AC4DFD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96992A4C-82AC-9DEF-0456-57EE660CA26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3FA56708-55F7-F1DC-0422-1E4EE2A3AC5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9CF83E2A-1243-DC98-C7AF-E5F538A97E6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661ECE19-CD73-180B-5EE2-66B13866773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20" name="Graphique 19">
            <a:extLst>
              <a:ext uri="{FF2B5EF4-FFF2-40B4-BE49-F238E27FC236}">
                <a16:creationId xmlns:a16="http://schemas.microsoft.com/office/drawing/2014/main" id="{95AB24B1-35E8-0BAB-CE8D-9630F7A1F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BF3567A-7EB1-A258-E5AE-184DD3C65FB0}"/>
              </a:ext>
            </a:extLst>
          </p:cNvPr>
          <p:cNvSpPr txBox="1"/>
          <p:nvPr/>
        </p:nvSpPr>
        <p:spPr>
          <a:xfrm>
            <a:off x="1443497" y="977502"/>
            <a:ext cx="11529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286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Prenez vos ardoises recopiez la phrase.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9CAF00-09BA-8C3C-81DA-A97F5A57FEC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3350" y="3060043"/>
            <a:ext cx="5389632" cy="41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97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21456</TotalTime>
  <Words>5472</Words>
  <Application>Microsoft Office PowerPoint</Application>
  <PresentationFormat>Personnalisé</PresentationFormat>
  <Paragraphs>1058</Paragraphs>
  <Slides>117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117</vt:i4>
      </vt:variant>
    </vt:vector>
  </HeadingPairs>
  <TitlesOfParts>
    <vt:vector size="129" baseType="lpstr">
      <vt:lpstr>Carelia</vt:lpstr>
      <vt:lpstr>Wingdings</vt:lpstr>
      <vt:lpstr>Calibri</vt:lpstr>
      <vt:lpstr>Arial</vt:lpstr>
      <vt:lpstr>A Massir Ballpoint</vt:lpstr>
      <vt:lpstr>Amasis MT Pro</vt:lpstr>
      <vt:lpstr>Symbol</vt:lpstr>
      <vt:lpstr>Microsoft Uighur</vt:lpstr>
      <vt:lpstr>Dosis</vt:lpstr>
      <vt:lpstr>Aptos</vt:lpstr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youssef saadani</dc:creator>
  <cp:lastModifiedBy>AIT SI AHMAD HASNA</cp:lastModifiedBy>
  <cp:revision>178</cp:revision>
  <dcterms:created xsi:type="dcterms:W3CDTF">2006-08-16T00:00:00Z</dcterms:created>
  <dcterms:modified xsi:type="dcterms:W3CDTF">2025-09-16T16:43:00Z</dcterms:modified>
  <dc:identifier>DAFtlvZnwz4</dc:identifier>
</cp:coreProperties>
</file>